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1"/>
  </p:sldMasterIdLst>
  <p:notesMasterIdLst>
    <p:notesMasterId r:id="rId13"/>
  </p:notesMasterIdLst>
  <p:handoutMasterIdLst>
    <p:handoutMasterId r:id="rId14"/>
  </p:handoutMasterIdLst>
  <p:sldIdLst>
    <p:sldId id="264" r:id="rId2"/>
    <p:sldId id="265" r:id="rId3"/>
    <p:sldId id="266" r:id="rId4"/>
    <p:sldId id="275" r:id="rId5"/>
    <p:sldId id="267" r:id="rId6"/>
    <p:sldId id="268" r:id="rId7"/>
    <p:sldId id="269" r:id="rId8"/>
    <p:sldId id="270" r:id="rId9"/>
    <p:sldId id="271" r:id="rId10"/>
    <p:sldId id="272" r:id="rId11"/>
    <p:sldId id="274" r:id="rId1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71"/>
    <a:srgbClr val="C8DEEC"/>
    <a:srgbClr val="007236"/>
    <a:srgbClr val="DBEA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82137" autoAdjust="0"/>
  </p:normalViewPr>
  <p:slideViewPr>
    <p:cSldViewPr snapToGrid="0" snapToObjects="1">
      <p:cViewPr>
        <p:scale>
          <a:sx n="50" d="100"/>
          <a:sy n="50" d="100"/>
        </p:scale>
        <p:origin x="-1956" y="-3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7336442-2224-2A47-831F-2A5BCCAB2108}" type="datetimeFigureOut">
              <a:rPr lang="en-US"/>
              <a:pPr>
                <a:defRPr/>
              </a:pPr>
              <a:t>10/7/2013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A7AE770-494F-F547-8E3D-57386483BDC1}" type="slidenum">
              <a:rPr lang="en-US"/>
              <a:pPr>
                <a:defRPr/>
              </a:pPr>
              <a:t>‹#›</a:t>
            </a:fld>
            <a:endParaRPr lang="en-US"/>
          </a:p>
        </p:txBody>
      </p:sp>
    </p:spTree>
    <p:extLst>
      <p:ext uri="{BB962C8B-B14F-4D97-AF65-F5344CB8AC3E}">
        <p14:creationId xmlns:p14="http://schemas.microsoft.com/office/powerpoint/2010/main" val="1335324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B7D3AE-36F3-3744-88AB-41CAF9705618}" type="datetimeFigureOut">
              <a:rPr lang="en-US" smtClean="0"/>
              <a:t>10/7/2013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3AE3CE-A26C-9044-BDD1-3D8D75B0BC2B}" type="slidenum">
              <a:rPr lang="en-US" smtClean="0"/>
              <a:t>‹#›</a:t>
            </a:fld>
            <a:endParaRPr lang="en-US"/>
          </a:p>
        </p:txBody>
      </p:sp>
    </p:spTree>
    <p:extLst>
      <p:ext uri="{BB962C8B-B14F-4D97-AF65-F5344CB8AC3E}">
        <p14:creationId xmlns:p14="http://schemas.microsoft.com/office/powerpoint/2010/main" val="41510718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AE3CE-A26C-9044-BDD1-3D8D75B0BC2B}" type="slidenum">
              <a:rPr lang="en-US" smtClean="0"/>
              <a:t>1</a:t>
            </a:fld>
            <a:endParaRPr lang="en-US"/>
          </a:p>
        </p:txBody>
      </p:sp>
    </p:spTree>
    <p:extLst>
      <p:ext uri="{BB962C8B-B14F-4D97-AF65-F5344CB8AC3E}">
        <p14:creationId xmlns:p14="http://schemas.microsoft.com/office/powerpoint/2010/main" val="802255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The process</a:t>
            </a:r>
            <a:r>
              <a:rPr lang="en-US" baseline="0" dirty="0" smtClean="0"/>
              <a:t> of enzymes catalyzing a reaction are outlined here. Remember that enzymatic reactions can have single or multiple substrates and products.</a:t>
            </a:r>
            <a:endParaRPr lang="en-US" dirty="0" smtClean="0"/>
          </a:p>
          <a:p>
            <a:pPr lvl="0"/>
            <a:endParaRPr lang="en-US" dirty="0" smtClean="0"/>
          </a:p>
          <a:p>
            <a:pPr lvl="0"/>
            <a:r>
              <a:rPr lang="en-US" dirty="0" smtClean="0"/>
              <a:t>The substrate molecule fits into the active site on enzyme, forming an “enzyme-substrate complex”.</a:t>
            </a:r>
            <a:r>
              <a:rPr lang="en-US" baseline="0" dirty="0" smtClean="0"/>
              <a:t> </a:t>
            </a:r>
            <a:endParaRPr lang="en-US" dirty="0" smtClean="0"/>
          </a:p>
          <a:p>
            <a:pPr lvl="0"/>
            <a:endParaRPr lang="en-US" dirty="0" smtClean="0"/>
          </a:p>
          <a:p>
            <a:pPr lvl="0"/>
            <a:r>
              <a:rPr lang="en-US" dirty="0" smtClean="0"/>
              <a:t>The enzyme’s shape changes slightly to bind to substrate, creating an “induced fit”.</a:t>
            </a:r>
          </a:p>
          <a:p>
            <a:pPr lvl="0"/>
            <a:endParaRPr lang="en-US" dirty="0" smtClean="0"/>
          </a:p>
          <a:p>
            <a:pPr lvl="0"/>
            <a:r>
              <a:rPr lang="en-US" dirty="0" smtClean="0"/>
              <a:t>The enzyme catalyzes, or speeds up, a chemical reaction in the substrate.</a:t>
            </a:r>
            <a:r>
              <a:rPr lang="en-US" baseline="0" dirty="0" smtClean="0"/>
              <a:t> This chemical reaction involves</a:t>
            </a:r>
            <a:r>
              <a:rPr lang="en-US" dirty="0" smtClean="0"/>
              <a:t> breaking</a:t>
            </a:r>
            <a:r>
              <a:rPr lang="en-US" baseline="0" dirty="0" smtClean="0"/>
              <a:t> or forming chemical bonds.</a:t>
            </a:r>
          </a:p>
          <a:p>
            <a:pPr lvl="0"/>
            <a:endParaRPr lang="en-US" dirty="0" smtClean="0"/>
          </a:p>
          <a:p>
            <a:pPr lvl="0"/>
            <a:r>
              <a:rPr lang="en-US" dirty="0" smtClean="0"/>
              <a:t>The product</a:t>
            </a:r>
            <a:r>
              <a:rPr lang="en-US" baseline="0" dirty="0" smtClean="0"/>
              <a:t> or products of the chemical reaction</a:t>
            </a:r>
            <a:r>
              <a:rPr lang="en-US" dirty="0" smtClean="0"/>
              <a:t> are released from the enzyme.</a:t>
            </a:r>
          </a:p>
          <a:p>
            <a:pPr lvl="0"/>
            <a:endParaRPr lang="en-US" dirty="0" smtClean="0"/>
          </a:p>
          <a:p>
            <a:pPr lvl="0"/>
            <a:r>
              <a:rPr lang="en-US" dirty="0" smtClean="0"/>
              <a:t>The enzyme is not consumed during this reaction and is now ready to bind to another substrate.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can be summarized as a mechanism. The enzyme and substrate bind, creating the enzyme-substrate complex, and after the reaction, products are released.</a:t>
            </a:r>
            <a:endParaRPr lang="en-US" dirty="0" smtClean="0"/>
          </a:p>
        </p:txBody>
      </p:sp>
      <p:sp>
        <p:nvSpPr>
          <p:cNvPr id="4" name="Slide Number Placeholder 3"/>
          <p:cNvSpPr>
            <a:spLocks noGrp="1"/>
          </p:cNvSpPr>
          <p:nvPr>
            <p:ph type="sldNum" sz="quarter" idx="10"/>
          </p:nvPr>
        </p:nvSpPr>
        <p:spPr/>
        <p:txBody>
          <a:bodyPr/>
          <a:lstStyle/>
          <a:p>
            <a:fld id="{9C3AE3CE-A26C-9044-BDD1-3D8D75B0BC2B}" type="slidenum">
              <a:rPr lang="en-US" smtClean="0"/>
              <a:t>10</a:t>
            </a:fld>
            <a:endParaRPr lang="en-US"/>
          </a:p>
        </p:txBody>
      </p:sp>
    </p:spTree>
    <p:extLst>
      <p:ext uri="{BB962C8B-B14F-4D97-AF65-F5344CB8AC3E}">
        <p14:creationId xmlns:p14="http://schemas.microsoft.com/office/powerpoint/2010/main" val="321128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 should</a:t>
            </a:r>
            <a:r>
              <a:rPr lang="en-US" baseline="0" dirty="0" smtClean="0"/>
              <a:t> now</a:t>
            </a:r>
            <a:r>
              <a:rPr lang="en-US" dirty="0" smtClean="0"/>
              <a:t> be able to identify and understand the role of enzymes.</a:t>
            </a:r>
          </a:p>
        </p:txBody>
      </p:sp>
      <p:sp>
        <p:nvSpPr>
          <p:cNvPr id="4" name="Slide Number Placeholder 3"/>
          <p:cNvSpPr>
            <a:spLocks noGrp="1"/>
          </p:cNvSpPr>
          <p:nvPr>
            <p:ph type="sldNum" sz="quarter" idx="10"/>
          </p:nvPr>
        </p:nvSpPr>
        <p:spPr/>
        <p:txBody>
          <a:bodyPr/>
          <a:lstStyle/>
          <a:p>
            <a:fld id="{9C3AE3CE-A26C-9044-BDD1-3D8D75B0BC2B}" type="slidenum">
              <a:rPr lang="en-US" smtClean="0"/>
              <a:t>11</a:t>
            </a:fld>
            <a:endParaRPr lang="en-US"/>
          </a:p>
        </p:txBody>
      </p:sp>
    </p:spTree>
    <p:extLst>
      <p:ext uri="{BB962C8B-B14F-4D97-AF65-F5344CB8AC3E}">
        <p14:creationId xmlns:p14="http://schemas.microsoft.com/office/powerpoint/2010/main" val="2195355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After this lesson you will be able to identify and understand the role of enzymes.</a:t>
            </a:r>
          </a:p>
        </p:txBody>
      </p:sp>
      <p:sp>
        <p:nvSpPr>
          <p:cNvPr id="4" name="Slide Number Placeholder 3"/>
          <p:cNvSpPr>
            <a:spLocks noGrp="1"/>
          </p:cNvSpPr>
          <p:nvPr>
            <p:ph type="sldNum" sz="quarter" idx="10"/>
          </p:nvPr>
        </p:nvSpPr>
        <p:spPr/>
        <p:txBody>
          <a:bodyPr/>
          <a:lstStyle/>
          <a:p>
            <a:fld id="{9C3AE3CE-A26C-9044-BDD1-3D8D75B0BC2B}" type="slidenum">
              <a:rPr lang="en-US" smtClean="0"/>
              <a:t>2</a:t>
            </a:fld>
            <a:endParaRPr lang="en-US"/>
          </a:p>
        </p:txBody>
      </p:sp>
    </p:spTree>
    <p:extLst>
      <p:ext uri="{BB962C8B-B14F-4D97-AF65-F5344CB8AC3E}">
        <p14:creationId xmlns:p14="http://schemas.microsoft.com/office/powerpoint/2010/main" val="2195355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catalyst</a:t>
            </a:r>
            <a:r>
              <a:rPr lang="en-US" baseline="0" dirty="0" smtClean="0"/>
              <a:t> is a substance that affects a chemical reaction. The catalyst may form bonds during the process, but it returns to its previous state and is said to have not been consumed. </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An enzyme is a protein or RNA molecule that acts as a biological catalyst. Enzymes make it possible for the chemical reactions inside a cell to continue at a pace fast enough for life to continue. </a:t>
            </a:r>
            <a:r>
              <a:rPr lang="en-US" dirty="0" smtClean="0"/>
              <a:t>The active site is</a:t>
            </a:r>
            <a:r>
              <a:rPr lang="en-US" baseline="0" dirty="0" smtClean="0"/>
              <a:t> the place on the enzyme where </a:t>
            </a:r>
            <a:r>
              <a:rPr lang="en-US" dirty="0" smtClean="0"/>
              <a:t>the reaction occurs.</a:t>
            </a:r>
            <a:r>
              <a:rPr lang="en-US" baseline="0" dirty="0" smtClean="0"/>
              <a:t> </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Enzymes act upon substrates to help turn these substances into products.</a:t>
            </a:r>
            <a:r>
              <a:rPr lang="en-US" i="0" baseline="0" dirty="0" smtClean="0"/>
              <a:t> E</a:t>
            </a:r>
            <a:r>
              <a:rPr lang="en-US" baseline="0" dirty="0" smtClean="0"/>
              <a:t>nzymatic reactions can have single or multiple substrates and products. For example, some enzymes help break one substrate into two products.</a:t>
            </a:r>
            <a:endParaRPr lang="en-US" dirty="0" smtClean="0"/>
          </a:p>
        </p:txBody>
      </p:sp>
      <p:sp>
        <p:nvSpPr>
          <p:cNvPr id="4" name="Slide Number Placeholder 3"/>
          <p:cNvSpPr>
            <a:spLocks noGrp="1"/>
          </p:cNvSpPr>
          <p:nvPr>
            <p:ph type="sldNum" sz="quarter" idx="10"/>
          </p:nvPr>
        </p:nvSpPr>
        <p:spPr/>
        <p:txBody>
          <a:bodyPr/>
          <a:lstStyle/>
          <a:p>
            <a:fld id="{9C3AE3CE-A26C-9044-BDD1-3D8D75B0BC2B}" type="slidenum">
              <a:rPr lang="en-US" smtClean="0"/>
              <a:t>3</a:t>
            </a:fld>
            <a:endParaRPr lang="en-US"/>
          </a:p>
        </p:txBody>
      </p:sp>
    </p:spTree>
    <p:extLst>
      <p:ext uri="{BB962C8B-B14F-4D97-AF65-F5344CB8AC3E}">
        <p14:creationId xmlns:p14="http://schemas.microsoft.com/office/powerpoint/2010/main" val="4286361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Enzymes increase biochemical reaction rates. Without enzymes, reactions proceed too slowly for a cell to live. The number of enzymes inside the cell contributes to the rate of reactions. Because of this, enzymes help regulate cellular metabolism. </a:t>
            </a:r>
            <a:endParaRPr lang="en-US" dirty="0"/>
          </a:p>
        </p:txBody>
      </p:sp>
      <p:sp>
        <p:nvSpPr>
          <p:cNvPr id="4" name="Slide Number Placeholder 3"/>
          <p:cNvSpPr>
            <a:spLocks noGrp="1"/>
          </p:cNvSpPr>
          <p:nvPr>
            <p:ph type="sldNum" sz="quarter" idx="10"/>
          </p:nvPr>
        </p:nvSpPr>
        <p:spPr/>
        <p:txBody>
          <a:bodyPr/>
          <a:lstStyle/>
          <a:p>
            <a:fld id="{9C3AE3CE-A26C-9044-BDD1-3D8D75B0BC2B}" type="slidenum">
              <a:rPr lang="en-US" smtClean="0"/>
              <a:t>4</a:t>
            </a:fld>
            <a:endParaRPr lang="en-US"/>
          </a:p>
        </p:txBody>
      </p:sp>
    </p:spTree>
    <p:extLst>
      <p:ext uri="{BB962C8B-B14F-4D97-AF65-F5344CB8AC3E}">
        <p14:creationId xmlns:p14="http://schemas.microsoft.com/office/powerpoint/2010/main" val="4286361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certain characteristics common to all enzymes.</a:t>
            </a:r>
            <a:r>
              <a:rPr lang="en-US" baseline="0" dirty="0" smtClean="0"/>
              <a:t> The name of an enzyme usually ends in the suffix </a:t>
            </a:r>
            <a:r>
              <a:rPr lang="en-US" i="1" baseline="0" dirty="0" smtClean="0"/>
              <a:t>–</a:t>
            </a:r>
            <a:r>
              <a:rPr lang="en-US" i="1" baseline="0" dirty="0" err="1" smtClean="0"/>
              <a:t>ase</a:t>
            </a:r>
            <a:r>
              <a:rPr lang="en-US" i="1" baseline="0" dirty="0" smtClean="0"/>
              <a:t> </a:t>
            </a:r>
            <a:r>
              <a:rPr lang="en-US" i="0" baseline="0" dirty="0" smtClean="0"/>
              <a:t>and is often derived from the name of its substrate. For example, “maltase” is an enzyme that acts to split the disaccharide, maltose, into two glucose molecules. </a:t>
            </a:r>
          </a:p>
          <a:p>
            <a:endParaRPr lang="en-US" i="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i="0" baseline="0" dirty="0" smtClean="0"/>
              <a:t>Each enzyme binds to specific substrates. This binding depends on both the shape of the enzyme and the substrates.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Remember that</a:t>
            </a:r>
            <a:r>
              <a:rPr lang="en-US" baseline="0" dirty="0" smtClean="0"/>
              <a:t> enzymes are unchanged from the reaction. Because of this, s</a:t>
            </a:r>
            <a:r>
              <a:rPr lang="en-US" dirty="0" smtClean="0"/>
              <a:t>mall amounts of an enzyme can cause the reaction of large quantities of substrate. A single enzyme molecule can catalyze</a:t>
            </a:r>
            <a:r>
              <a:rPr lang="en-US" baseline="0" dirty="0" smtClean="0"/>
              <a:t> thousands of substrate molecules each second.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Enzymes enable cell reactions to proceed at biological temperatures. Many chemical</a:t>
            </a:r>
            <a:r>
              <a:rPr lang="en-US" baseline="0" dirty="0" smtClean="0"/>
              <a:t> reactions that occur very slowly at ordinary temperatures can be sped up by raising the temperature. However, high temperatures could destroy living cells. Enzymes speed up reactions within the cell without requiring high temperatures.</a:t>
            </a:r>
            <a:endParaRPr lang="en-US" dirty="0" smtClean="0"/>
          </a:p>
        </p:txBody>
      </p:sp>
      <p:sp>
        <p:nvSpPr>
          <p:cNvPr id="4" name="Slide Number Placeholder 3"/>
          <p:cNvSpPr>
            <a:spLocks noGrp="1"/>
          </p:cNvSpPr>
          <p:nvPr>
            <p:ph type="sldNum" sz="quarter" idx="10"/>
          </p:nvPr>
        </p:nvSpPr>
        <p:spPr/>
        <p:txBody>
          <a:bodyPr/>
          <a:lstStyle/>
          <a:p>
            <a:fld id="{9C3AE3CE-A26C-9044-BDD1-3D8D75B0BC2B}" type="slidenum">
              <a:rPr lang="en-US" smtClean="0"/>
              <a:t>5</a:t>
            </a:fld>
            <a:endParaRPr lang="en-US"/>
          </a:p>
        </p:txBody>
      </p:sp>
    </p:spTree>
    <p:extLst>
      <p:ext uri="{BB962C8B-B14F-4D97-AF65-F5344CB8AC3E}">
        <p14:creationId xmlns:p14="http://schemas.microsoft.com/office/powerpoint/2010/main" val="2937402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Enzymes work best at certain temperatures and a certain </a:t>
            </a:r>
            <a:r>
              <a:rPr lang="en-US" dirty="0" err="1" smtClean="0"/>
              <a:t>pH.</a:t>
            </a:r>
            <a:r>
              <a:rPr lang="en-US" dirty="0" smtClean="0"/>
              <a:t>  Optimum temperatures for enzymes in</a:t>
            </a:r>
            <a:r>
              <a:rPr lang="en-US" baseline="0" dirty="0" smtClean="0"/>
              <a:t> living cells are usually close to normal cell temperature. The effectiveness of an enzyme also depends on the pH of the surrounding environment. For example, enzymes which function within the stomach to help break down foods are most effective at a slightly acidic </a:t>
            </a:r>
            <a:r>
              <a:rPr lang="en-US" baseline="0" dirty="0" err="1" smtClean="0"/>
              <a:t>pH.</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Some enzymes function inside the cell while others function outside the cell. For example, the enzyme, pepsin, is produced inside cells of glands in the stomach wall, then is released into the stomach where it mixes with food to break down proteins and aid with digestion.</a:t>
            </a:r>
          </a:p>
        </p:txBody>
      </p:sp>
      <p:sp>
        <p:nvSpPr>
          <p:cNvPr id="4" name="Slide Number Placeholder 3"/>
          <p:cNvSpPr>
            <a:spLocks noGrp="1"/>
          </p:cNvSpPr>
          <p:nvPr>
            <p:ph type="sldNum" sz="quarter" idx="10"/>
          </p:nvPr>
        </p:nvSpPr>
        <p:spPr/>
        <p:txBody>
          <a:bodyPr/>
          <a:lstStyle/>
          <a:p>
            <a:fld id="{9C3AE3CE-A26C-9044-BDD1-3D8D75B0BC2B}" type="slidenum">
              <a:rPr lang="en-US" smtClean="0"/>
              <a:t>6</a:t>
            </a:fld>
            <a:endParaRPr lang="en-US"/>
          </a:p>
        </p:txBody>
      </p:sp>
    </p:spTree>
    <p:extLst>
      <p:ext uri="{BB962C8B-B14F-4D97-AF65-F5344CB8AC3E}">
        <p14:creationId xmlns:p14="http://schemas.microsoft.com/office/powerpoint/2010/main" val="2922564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Activation energy is the minimum amount</a:t>
            </a:r>
            <a:r>
              <a:rPr lang="en-US" baseline="0" dirty="0" smtClean="0"/>
              <a:t> of energy needed to cause a chemical reaction to occur. For example, for water to form from hydrogen and oxygen gas, energy must be supplied to the system to break the bonds between the atoms of the two gases. A spark (energy) is used to start the reaction. This energy, or spark, is the activation energy. </a:t>
            </a:r>
          </a:p>
          <a:p>
            <a:endParaRPr lang="en-US" baseline="0" dirty="0" smtClean="0"/>
          </a:p>
          <a:p>
            <a:r>
              <a:rPr lang="en-US" baseline="0" dirty="0" smtClean="0"/>
              <a:t>Enzymes lower the amount of activation needed to start the chemical reaction. Without enzymes, reactions proceed too slowly for cells to live. The graph shows the comparison of the amount of activation energy needed to start a chemical reaction, with and without enzymes.</a:t>
            </a:r>
          </a:p>
        </p:txBody>
      </p:sp>
      <p:sp>
        <p:nvSpPr>
          <p:cNvPr id="4" name="Slide Number Placeholder 3"/>
          <p:cNvSpPr>
            <a:spLocks noGrp="1"/>
          </p:cNvSpPr>
          <p:nvPr>
            <p:ph type="sldNum" sz="quarter" idx="10"/>
          </p:nvPr>
        </p:nvSpPr>
        <p:spPr/>
        <p:txBody>
          <a:bodyPr/>
          <a:lstStyle/>
          <a:p>
            <a:fld id="{9C3AE3CE-A26C-9044-BDD1-3D8D75B0BC2B}" type="slidenum">
              <a:rPr lang="en-US" smtClean="0"/>
              <a:t>7</a:t>
            </a:fld>
            <a:endParaRPr lang="en-US"/>
          </a:p>
        </p:txBody>
      </p:sp>
    </p:spTree>
    <p:extLst>
      <p:ext uri="{BB962C8B-B14F-4D97-AF65-F5344CB8AC3E}">
        <p14:creationId xmlns:p14="http://schemas.microsoft.com/office/powerpoint/2010/main" val="2308046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There</a:t>
            </a:r>
            <a:r>
              <a:rPr lang="en-US" baseline="0" dirty="0" smtClean="0"/>
              <a:t> are t</a:t>
            </a:r>
            <a:r>
              <a:rPr lang="en-US" dirty="0" smtClean="0"/>
              <a:t>wo theories of how enzymes bind to substrates. The lock-and-key model suggests</a:t>
            </a:r>
            <a:r>
              <a:rPr lang="en-US" baseline="0" dirty="0" smtClean="0"/>
              <a:t> the</a:t>
            </a:r>
            <a:r>
              <a:rPr lang="en-US" dirty="0" smtClean="0"/>
              <a:t> substrate molecule fits into the enzyme just like a key fits into a lock. During this close association, the enzyme catalyzes a chemical reaction in the substrate.</a:t>
            </a:r>
          </a:p>
          <a:p>
            <a:pPr marL="0" indent="0">
              <a:buNone/>
            </a:pPr>
            <a:endParaRPr lang="en-US" dirty="0" smtClean="0"/>
          </a:p>
          <a:p>
            <a:pPr marL="0" indent="0">
              <a:buNone/>
            </a:pPr>
            <a:r>
              <a:rPr lang="en-US" dirty="0" smtClean="0"/>
              <a:t>The induced</a:t>
            </a:r>
            <a:r>
              <a:rPr lang="en-US" baseline="0" dirty="0" smtClean="0"/>
              <a:t> fit model is the most widely accepted theory of how enzymes bind to substrates. The substrate molecule fits into the enzyme, but unlike in the lock-and-key model, it is not a perfect fit. The enzyme’s shape changes slightly to bind with the substrate, then catalyzes a chemical reaction in the substrate.</a:t>
            </a:r>
            <a:endParaRPr lang="en-US" dirty="0" smtClean="0"/>
          </a:p>
        </p:txBody>
      </p:sp>
      <p:sp>
        <p:nvSpPr>
          <p:cNvPr id="4" name="Slide Number Placeholder 3"/>
          <p:cNvSpPr>
            <a:spLocks noGrp="1"/>
          </p:cNvSpPr>
          <p:nvPr>
            <p:ph type="sldNum" sz="quarter" idx="10"/>
          </p:nvPr>
        </p:nvSpPr>
        <p:spPr/>
        <p:txBody>
          <a:bodyPr/>
          <a:lstStyle/>
          <a:p>
            <a:fld id="{9C3AE3CE-A26C-9044-BDD1-3D8D75B0BC2B}" type="slidenum">
              <a:rPr lang="en-US" smtClean="0"/>
              <a:t>8</a:t>
            </a:fld>
            <a:endParaRPr lang="en-US"/>
          </a:p>
        </p:txBody>
      </p:sp>
    </p:spTree>
    <p:extLst>
      <p:ext uri="{BB962C8B-B14F-4D97-AF65-F5344CB8AC3E}">
        <p14:creationId xmlns:p14="http://schemas.microsoft.com/office/powerpoint/2010/main" val="389672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 is a 3D animation</a:t>
            </a:r>
            <a:r>
              <a:rPr lang="en-US" baseline="0" dirty="0" smtClean="0"/>
              <a:t> of induced fit occurring. In this example, the enzyme is hexokinase and the substrates are ATP and glucose. They both bind to the enzyme and the enzyme alters to fit. A phosphate is transferred from ATP to the glucose, resulting in the products ADP and glucose 6-phosphate. The enzyme returns to its normal shape and is unchanged.</a:t>
            </a:r>
          </a:p>
        </p:txBody>
      </p:sp>
      <p:sp>
        <p:nvSpPr>
          <p:cNvPr id="4" name="Slide Number Placeholder 3"/>
          <p:cNvSpPr>
            <a:spLocks noGrp="1"/>
          </p:cNvSpPr>
          <p:nvPr>
            <p:ph type="sldNum" sz="quarter" idx="10"/>
          </p:nvPr>
        </p:nvSpPr>
        <p:spPr/>
        <p:txBody>
          <a:bodyPr/>
          <a:lstStyle/>
          <a:p>
            <a:fld id="{9C3AE3CE-A26C-9044-BDD1-3D8D75B0BC2B}" type="slidenum">
              <a:rPr lang="en-US" smtClean="0"/>
              <a:t>9</a:t>
            </a:fld>
            <a:endParaRPr lang="en-US"/>
          </a:p>
        </p:txBody>
      </p:sp>
    </p:spTree>
    <p:extLst>
      <p:ext uri="{BB962C8B-B14F-4D97-AF65-F5344CB8AC3E}">
        <p14:creationId xmlns:p14="http://schemas.microsoft.com/office/powerpoint/2010/main" val="776518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ert Own Paper Scraps">
    <p:spTree>
      <p:nvGrpSpPr>
        <p:cNvPr id="1" name=""/>
        <p:cNvGrpSpPr/>
        <p:nvPr/>
      </p:nvGrpSpPr>
      <p:grpSpPr>
        <a:xfrm>
          <a:off x="0" y="0"/>
          <a:ext cx="0" cy="0"/>
          <a:chOff x="0" y="0"/>
          <a:chExt cx="0" cy="0"/>
        </a:xfrm>
      </p:grpSpPr>
      <p:sp>
        <p:nvSpPr>
          <p:cNvPr id="3" name="Rectangle 2"/>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descr="EOC PPT-Header Cov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800"/>
            <a:ext cx="9143391" cy="1365413"/>
          </a:xfrm>
          <a:prstGeom prst="rect">
            <a:avLst/>
          </a:prstGeom>
        </p:spPr>
      </p:pic>
      <p:sp>
        <p:nvSpPr>
          <p:cNvPr id="4" name="Text Placeholder 7"/>
          <p:cNvSpPr>
            <a:spLocks noGrp="1"/>
          </p:cNvSpPr>
          <p:nvPr>
            <p:ph type="body" sz="quarter" idx="11"/>
          </p:nvPr>
        </p:nvSpPr>
        <p:spPr>
          <a:xfrm>
            <a:off x="0" y="75515"/>
            <a:ext cx="6985000"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dirty="0" smtClean="0"/>
              <a:t>Click to edit Master text styles</a:t>
            </a:r>
          </a:p>
        </p:txBody>
      </p:sp>
    </p:spTree>
    <p:extLst>
      <p:ext uri="{BB962C8B-B14F-4D97-AF65-F5344CB8AC3E}">
        <p14:creationId xmlns:p14="http://schemas.microsoft.com/office/powerpoint/2010/main" val="1132364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Pieces Scrap Pap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 Placeholder 7"/>
          <p:cNvSpPr>
            <a:spLocks noGrp="1"/>
          </p:cNvSpPr>
          <p:nvPr>
            <p:ph type="body" sz="quarter" idx="10" hasCustomPrompt="1"/>
          </p:nvPr>
        </p:nvSpPr>
        <p:spPr>
          <a:xfrm>
            <a:off x="346075" y="1485900"/>
            <a:ext cx="3954463" cy="5181600"/>
          </a:xfrm>
          <a:prstGeom prst="rect">
            <a:avLst/>
          </a:prstGeom>
        </p:spPr>
        <p:txBody>
          <a:bodyPr vert="horz"/>
          <a:lstStyle>
            <a:lvl1pPr>
              <a:defRPr sz="2800" b="0" i="0">
                <a:latin typeface="Garamond"/>
                <a:cs typeface="Gill Sans Light"/>
              </a:defRPr>
            </a:lvl1pPr>
            <a:lvl2pPr>
              <a:defRPr sz="2400" baseline="0">
                <a:latin typeface="Garamond"/>
              </a:defRPr>
            </a:lvl2pPr>
            <a:lvl3pPr>
              <a:defRPr sz="2000" baseline="0">
                <a:latin typeface="Garamond"/>
              </a:defRPr>
            </a:lvl3pPr>
            <a:lvl4pPr>
              <a:defRPr sz="1800">
                <a:latin typeface="Garamond"/>
              </a:defRPr>
            </a:lvl4pPr>
            <a:lvl6pPr>
              <a:defRPr sz="1800">
                <a:latin typeface="Garamond"/>
              </a:defRPr>
            </a:lvl6pPr>
          </a:lstStyle>
          <a:p>
            <a:pPr lvl="0"/>
            <a:r>
              <a:rPr lang="en-US" dirty="0" smtClean="0"/>
              <a:t>Click to edit Master text styles	</a:t>
            </a:r>
          </a:p>
          <a:p>
            <a:pPr lvl="0"/>
            <a:r>
              <a:rPr lang="en-US" dirty="0" smtClean="0"/>
              <a:t>Click to edit</a:t>
            </a:r>
          </a:p>
          <a:p>
            <a:pPr lvl="1"/>
            <a:r>
              <a:rPr lang="en-US" dirty="0" smtClean="0"/>
              <a:t>Click to edit</a:t>
            </a:r>
          </a:p>
          <a:p>
            <a:pPr lvl="2"/>
            <a:r>
              <a:rPr lang="en-US" dirty="0" smtClean="0"/>
              <a:t>Click to edit</a:t>
            </a:r>
          </a:p>
          <a:p>
            <a:pPr lvl="3"/>
            <a:r>
              <a:rPr lang="en-US" dirty="0" smtClean="0"/>
              <a:t>Click to edit</a:t>
            </a:r>
          </a:p>
          <a:p>
            <a:pPr lvl="5"/>
            <a:r>
              <a:rPr lang="en-US" dirty="0" smtClean="0"/>
              <a:t>Click to edit</a:t>
            </a:r>
          </a:p>
          <a:p>
            <a:pPr lvl="1"/>
            <a:endParaRPr lang="en-US" dirty="0" smtClean="0"/>
          </a:p>
          <a:p>
            <a:pPr lvl="1"/>
            <a:endParaRPr lang="en-US" dirty="0" smtClean="0"/>
          </a:p>
        </p:txBody>
      </p:sp>
      <p:sp>
        <p:nvSpPr>
          <p:cNvPr id="10" name="Text Placeholder 7"/>
          <p:cNvSpPr>
            <a:spLocks noGrp="1"/>
          </p:cNvSpPr>
          <p:nvPr>
            <p:ph type="body" sz="quarter" idx="11"/>
          </p:nvPr>
        </p:nvSpPr>
        <p:spPr>
          <a:xfrm>
            <a:off x="4712399" y="1508006"/>
            <a:ext cx="3954463" cy="5181600"/>
          </a:xfrm>
          <a:prstGeom prst="rect">
            <a:avLst/>
          </a:prstGeom>
        </p:spPr>
        <p:txBody>
          <a:bodyPr vert="horz"/>
          <a:lstStyle>
            <a:lvl1pPr>
              <a:defRPr sz="2800" b="0" i="0">
                <a:latin typeface="Garamond"/>
                <a:cs typeface="Gill Sans Light"/>
              </a:defRPr>
            </a:lvl1pPr>
            <a:lvl2pPr>
              <a:defRPr sz="2400">
                <a:latin typeface="Garamond"/>
              </a:defRPr>
            </a:lvl2pPr>
            <a:lvl3pPr>
              <a:defRPr sz="2000" baseline="0">
                <a:latin typeface="Garamond"/>
              </a:defRPr>
            </a:lvl3pPr>
            <a:lvl4pPr>
              <a:defRPr sz="1800">
                <a:latin typeface="Garamond"/>
              </a:defRPr>
            </a:lvl4pPr>
            <a:lvl6pPr>
              <a:defRPr sz="1800" baseline="0">
                <a:latin typeface="Garamond"/>
              </a:defRPr>
            </a:lvl6pPr>
          </a:lstStyle>
          <a:p>
            <a:pPr lvl="0"/>
            <a:r>
              <a:rPr lang="en-US" dirty="0" smtClean="0"/>
              <a:t>Click to edit Master text styles</a:t>
            </a:r>
          </a:p>
          <a:p>
            <a:pPr lvl="0"/>
            <a:r>
              <a:rPr lang="en-US" dirty="0" smtClean="0"/>
              <a:t>Click to edit</a:t>
            </a:r>
          </a:p>
          <a:p>
            <a:pPr lvl="1"/>
            <a:r>
              <a:rPr lang="en-US" dirty="0" smtClean="0"/>
              <a:t>Click to edit</a:t>
            </a:r>
          </a:p>
          <a:p>
            <a:pPr lvl="2"/>
            <a:r>
              <a:rPr lang="en-US" dirty="0" smtClean="0"/>
              <a:t>Click to edit</a:t>
            </a:r>
          </a:p>
          <a:p>
            <a:pPr lvl="3"/>
            <a:r>
              <a:rPr lang="en-US" dirty="0" smtClean="0"/>
              <a:t>Click to edit</a:t>
            </a:r>
          </a:p>
          <a:p>
            <a:pPr lvl="5"/>
            <a:r>
              <a:rPr lang="en-US" dirty="0" smtClean="0"/>
              <a:t>Click to edit</a:t>
            </a:r>
          </a:p>
        </p:txBody>
      </p:sp>
      <p:pic>
        <p:nvPicPr>
          <p:cNvPr id="2" name="Picture 1" descr="EOC PPT-Header Cov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0800"/>
            <a:ext cx="9143391" cy="1365413"/>
          </a:xfrm>
          <a:prstGeom prst="rect">
            <a:avLst/>
          </a:prstGeom>
        </p:spPr>
      </p:pic>
      <p:sp>
        <p:nvSpPr>
          <p:cNvPr id="11" name="Text Placeholder 7"/>
          <p:cNvSpPr>
            <a:spLocks noGrp="1"/>
          </p:cNvSpPr>
          <p:nvPr>
            <p:ph type="body" sz="quarter" idx="12"/>
          </p:nvPr>
        </p:nvSpPr>
        <p:spPr>
          <a:xfrm>
            <a:off x="0" y="66790"/>
            <a:ext cx="6985000"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dirty="0" smtClean="0"/>
              <a:t>Click to edit Master text styles</a:t>
            </a:r>
          </a:p>
        </p:txBody>
      </p:sp>
    </p:spTree>
    <p:extLst>
      <p:ext uri="{BB962C8B-B14F-4D97-AF65-F5344CB8AC3E}">
        <p14:creationId xmlns:p14="http://schemas.microsoft.com/office/powerpoint/2010/main" val="432563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Pieces Scrap Paper_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 Placeholder 7"/>
          <p:cNvSpPr>
            <a:spLocks noGrp="1"/>
          </p:cNvSpPr>
          <p:nvPr>
            <p:ph type="body" sz="quarter" idx="10"/>
          </p:nvPr>
        </p:nvSpPr>
        <p:spPr>
          <a:xfrm>
            <a:off x="346075" y="1485900"/>
            <a:ext cx="4127612" cy="3304960"/>
          </a:xfrm>
          <a:prstGeom prst="rect">
            <a:avLst/>
          </a:prstGeom>
        </p:spPr>
        <p:txBody>
          <a:bodyPr vert="horz"/>
          <a:lstStyle>
            <a:lvl1pPr>
              <a:defRPr sz="2800" b="0" i="0">
                <a:latin typeface="Garamond"/>
                <a:cs typeface="Gill Sans Light"/>
              </a:defRPr>
            </a:lvl1pPr>
            <a:lvl2pPr>
              <a:defRPr sz="2400" baseline="0">
                <a:latin typeface="Garamond"/>
              </a:defRPr>
            </a:lvl2pPr>
            <a:lvl3pPr>
              <a:defRPr sz="2000">
                <a:latin typeface="Garamond"/>
              </a:defRPr>
            </a:lvl3pPr>
            <a:lvl4pPr>
              <a:defRPr sz="1800">
                <a:latin typeface="Garamond"/>
              </a:defRPr>
            </a:lvl4pPr>
            <a:lvl6pPr>
              <a:defRPr sz="1800">
                <a:latin typeface="Garamond"/>
              </a:defRPr>
            </a:lvl6pPr>
          </a:lstStyle>
          <a:p>
            <a:pPr lvl="0"/>
            <a:r>
              <a:rPr lang="en-US" dirty="0" smtClean="0"/>
              <a:t>Click to edit Master text styles</a:t>
            </a:r>
          </a:p>
          <a:p>
            <a:pPr lvl="1"/>
            <a:r>
              <a:rPr lang="en-US" dirty="0" smtClean="0"/>
              <a:t>Click to edit</a:t>
            </a:r>
          </a:p>
          <a:p>
            <a:pPr lvl="2"/>
            <a:r>
              <a:rPr lang="en-US" dirty="0" smtClean="0"/>
              <a:t>Click to edit</a:t>
            </a:r>
          </a:p>
          <a:p>
            <a:pPr lvl="3"/>
            <a:r>
              <a:rPr lang="en-US" dirty="0" smtClean="0"/>
              <a:t>Click to edit</a:t>
            </a:r>
          </a:p>
          <a:p>
            <a:pPr lvl="5"/>
            <a:r>
              <a:rPr lang="en-US" dirty="0" smtClean="0"/>
              <a:t>Click to edit</a:t>
            </a:r>
          </a:p>
        </p:txBody>
      </p:sp>
      <p:sp>
        <p:nvSpPr>
          <p:cNvPr id="9" name="Text Placeholder 7"/>
          <p:cNvSpPr>
            <a:spLocks noGrp="1"/>
          </p:cNvSpPr>
          <p:nvPr>
            <p:ph type="body" sz="quarter" idx="11"/>
          </p:nvPr>
        </p:nvSpPr>
        <p:spPr>
          <a:xfrm>
            <a:off x="346075" y="5048840"/>
            <a:ext cx="4127612" cy="1603528"/>
          </a:xfrm>
          <a:prstGeom prst="rect">
            <a:avLst/>
          </a:prstGeom>
        </p:spPr>
        <p:txBody>
          <a:bodyPr vert="horz"/>
          <a:lstStyle>
            <a:lvl1pPr>
              <a:defRPr sz="2800" b="0" i="0">
                <a:latin typeface="Garamond"/>
                <a:cs typeface="Gill Sans Light"/>
              </a:defRPr>
            </a:lvl1pPr>
            <a:lvl2pPr>
              <a:defRPr sz="2400">
                <a:latin typeface="Garamond"/>
              </a:defRPr>
            </a:lvl2pPr>
          </a:lstStyle>
          <a:p>
            <a:pPr lvl="0"/>
            <a:r>
              <a:rPr lang="en-US" dirty="0" smtClean="0"/>
              <a:t>Click to edit Master text styles</a:t>
            </a:r>
          </a:p>
          <a:p>
            <a:pPr lvl="1"/>
            <a:r>
              <a:rPr lang="en-US" dirty="0" smtClean="0"/>
              <a:t>Click to edit</a:t>
            </a:r>
          </a:p>
        </p:txBody>
      </p:sp>
      <p:sp>
        <p:nvSpPr>
          <p:cNvPr id="10" name="Text Placeholder 7"/>
          <p:cNvSpPr>
            <a:spLocks noGrp="1"/>
          </p:cNvSpPr>
          <p:nvPr>
            <p:ph type="body" sz="quarter" idx="12"/>
          </p:nvPr>
        </p:nvSpPr>
        <p:spPr>
          <a:xfrm>
            <a:off x="4626087" y="1485900"/>
            <a:ext cx="4127612" cy="5036596"/>
          </a:xfrm>
          <a:prstGeom prst="rect">
            <a:avLst/>
          </a:prstGeom>
        </p:spPr>
        <p:txBody>
          <a:bodyPr vert="horz"/>
          <a:lstStyle>
            <a:lvl1pPr>
              <a:defRPr sz="2800" b="0" i="0" baseline="0">
                <a:latin typeface="Garamond"/>
                <a:cs typeface="Gill Sans Light"/>
              </a:defRPr>
            </a:lvl1pPr>
            <a:lvl2pPr marL="457200" indent="0">
              <a:buNone/>
              <a:defRPr sz="2400" baseline="0">
                <a:latin typeface="Garamond"/>
              </a:defRPr>
            </a:lvl2pPr>
            <a:lvl3pPr marL="914400" indent="0">
              <a:buNone/>
              <a:defRPr/>
            </a:lvl3pPr>
            <a:lvl4pPr marL="1371600" indent="0">
              <a:buNone/>
              <a:defRPr/>
            </a:lvl4pPr>
          </a:lstStyle>
          <a:p>
            <a:pPr lvl="0"/>
            <a:r>
              <a:rPr lang="en-US" dirty="0" smtClean="0"/>
              <a:t>Click to edit Master text styles</a:t>
            </a:r>
          </a:p>
          <a:p>
            <a:pPr lvl="0"/>
            <a:r>
              <a:rPr lang="en-US" dirty="0" smtClean="0"/>
              <a:t>Click to edit</a:t>
            </a:r>
          </a:p>
          <a:p>
            <a:pPr lvl="1"/>
            <a:r>
              <a:rPr lang="en-US" dirty="0" smtClean="0"/>
              <a:t>	</a:t>
            </a:r>
          </a:p>
          <a:p>
            <a:pPr lvl="1"/>
            <a:r>
              <a:rPr lang="en-US" dirty="0" smtClean="0"/>
              <a:t>		</a:t>
            </a:r>
          </a:p>
          <a:p>
            <a:pPr lvl="1"/>
            <a:r>
              <a:rPr lang="en-US" dirty="0" smtClean="0"/>
              <a:t>		</a:t>
            </a:r>
          </a:p>
          <a:p>
            <a:pPr lvl="1"/>
            <a:r>
              <a:rPr lang="en-US" dirty="0" smtClean="0"/>
              <a:t>	</a:t>
            </a:r>
          </a:p>
          <a:p>
            <a:pPr lvl="2"/>
            <a:endParaRPr lang="en-US" dirty="0" smtClean="0"/>
          </a:p>
        </p:txBody>
      </p:sp>
      <p:pic>
        <p:nvPicPr>
          <p:cNvPr id="2" name="Picture 1" descr="EOC PPT-Header Cov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0800"/>
            <a:ext cx="9143391" cy="1365413"/>
          </a:xfrm>
          <a:prstGeom prst="rect">
            <a:avLst/>
          </a:prstGeom>
        </p:spPr>
      </p:pic>
      <p:sp>
        <p:nvSpPr>
          <p:cNvPr id="11" name="Text Placeholder 7"/>
          <p:cNvSpPr>
            <a:spLocks noGrp="1"/>
          </p:cNvSpPr>
          <p:nvPr>
            <p:ph type="body" sz="quarter" idx="13"/>
          </p:nvPr>
        </p:nvSpPr>
        <p:spPr>
          <a:xfrm>
            <a:off x="0" y="72266"/>
            <a:ext cx="6985000"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dirty="0" smtClean="0"/>
              <a:t>Click to edit Master text styles</a:t>
            </a:r>
          </a:p>
        </p:txBody>
      </p:sp>
    </p:spTree>
    <p:extLst>
      <p:ext uri="{BB962C8B-B14F-4D97-AF65-F5344CB8AC3E}">
        <p14:creationId xmlns:p14="http://schemas.microsoft.com/office/powerpoint/2010/main" val="1119891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Pieces Scrap Paper_B">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 Placeholder 7"/>
          <p:cNvSpPr>
            <a:spLocks noGrp="1"/>
          </p:cNvSpPr>
          <p:nvPr>
            <p:ph type="body" sz="quarter" idx="10" hasCustomPrompt="1"/>
          </p:nvPr>
        </p:nvSpPr>
        <p:spPr>
          <a:xfrm>
            <a:off x="346075" y="1485900"/>
            <a:ext cx="4315218" cy="2352560"/>
          </a:xfrm>
          <a:prstGeom prst="rect">
            <a:avLst/>
          </a:prstGeom>
        </p:spPr>
        <p:txBody>
          <a:bodyPr vert="horz"/>
          <a:lstStyle>
            <a:lvl1pPr>
              <a:defRPr sz="2800" b="0" i="0">
                <a:latin typeface="Garamond"/>
                <a:cs typeface="Gill Sans Light"/>
              </a:defRPr>
            </a:lvl1pPr>
            <a:lvl2pPr>
              <a:defRPr sz="2400" baseline="0">
                <a:latin typeface="Garamond"/>
              </a:defRPr>
            </a:lvl2pPr>
            <a:lvl3pPr>
              <a:defRPr sz="2000">
                <a:latin typeface="Garamond"/>
              </a:defRPr>
            </a:lvl3pPr>
            <a:lvl4pPr>
              <a:defRPr sz="1800">
                <a:latin typeface="Garamond"/>
              </a:defRPr>
            </a:lvl4pPr>
          </a:lstStyle>
          <a:p>
            <a:pPr lvl="0"/>
            <a:r>
              <a:rPr lang="en-US" dirty="0" smtClean="0"/>
              <a:t>Click to edit Master text styles	</a:t>
            </a:r>
          </a:p>
          <a:p>
            <a:pPr lvl="1"/>
            <a:r>
              <a:rPr lang="en-US" dirty="0" smtClean="0"/>
              <a:t>Click to edit</a:t>
            </a:r>
          </a:p>
          <a:p>
            <a:pPr lvl="2"/>
            <a:r>
              <a:rPr lang="en-US" dirty="0" smtClean="0"/>
              <a:t>Click to edit</a:t>
            </a:r>
          </a:p>
          <a:p>
            <a:pPr lvl="3"/>
            <a:r>
              <a:rPr lang="en-US" dirty="0" smtClean="0"/>
              <a:t>Click to edit</a:t>
            </a:r>
          </a:p>
        </p:txBody>
      </p:sp>
      <p:sp>
        <p:nvSpPr>
          <p:cNvPr id="9" name="Text Placeholder 7"/>
          <p:cNvSpPr>
            <a:spLocks noGrp="1"/>
          </p:cNvSpPr>
          <p:nvPr>
            <p:ph type="body" sz="quarter" idx="11"/>
          </p:nvPr>
        </p:nvSpPr>
        <p:spPr>
          <a:xfrm>
            <a:off x="346075" y="4198796"/>
            <a:ext cx="4560550" cy="2381421"/>
          </a:xfrm>
          <a:prstGeom prst="rect">
            <a:avLst/>
          </a:prstGeom>
        </p:spPr>
        <p:txBody>
          <a:bodyPr vert="horz"/>
          <a:lstStyle>
            <a:lvl1pPr>
              <a:defRPr sz="2800" b="0" i="0">
                <a:latin typeface="Garamond"/>
                <a:cs typeface="Gill Sans Light"/>
              </a:defRPr>
            </a:lvl1pPr>
            <a:lvl2pPr>
              <a:defRPr sz="2400">
                <a:latin typeface="Garamond"/>
              </a:defRPr>
            </a:lvl2pPr>
            <a:lvl3pPr>
              <a:defRPr sz="2000">
                <a:latin typeface="Garamond"/>
              </a:defRPr>
            </a:lvl3pPr>
            <a:lvl4pPr>
              <a:defRPr sz="1800">
                <a:latin typeface="Garamond"/>
              </a:defRPr>
            </a:lvl4pPr>
            <a:lvl5pPr marL="1828800" indent="0">
              <a:buNone/>
              <a:defRPr/>
            </a:lvl5pPr>
          </a:lstStyle>
          <a:p>
            <a:pPr lvl="0"/>
            <a:r>
              <a:rPr lang="en-US" dirty="0" smtClean="0"/>
              <a:t>Click to edit Master text styles</a:t>
            </a:r>
          </a:p>
          <a:p>
            <a:pPr lvl="1"/>
            <a:r>
              <a:rPr lang="en-US" dirty="0" smtClean="0"/>
              <a:t>Click to edit</a:t>
            </a:r>
          </a:p>
          <a:p>
            <a:pPr lvl="2"/>
            <a:r>
              <a:rPr lang="en-US" dirty="0" smtClean="0"/>
              <a:t>Click to edit</a:t>
            </a:r>
          </a:p>
          <a:p>
            <a:pPr lvl="3"/>
            <a:r>
              <a:rPr lang="en-US" dirty="0" smtClean="0"/>
              <a:t>Click to edit</a:t>
            </a:r>
          </a:p>
          <a:p>
            <a:pPr lvl="4"/>
            <a:r>
              <a:rPr lang="en-US" dirty="0" smtClean="0"/>
              <a:t>	</a:t>
            </a:r>
          </a:p>
          <a:p>
            <a:pPr lvl="4"/>
            <a:r>
              <a:rPr lang="en-US" dirty="0" smtClean="0"/>
              <a:t>			</a:t>
            </a:r>
          </a:p>
          <a:p>
            <a:pPr lvl="4"/>
            <a:endParaRPr lang="en-US" dirty="0" smtClean="0"/>
          </a:p>
        </p:txBody>
      </p:sp>
      <p:sp>
        <p:nvSpPr>
          <p:cNvPr id="10" name="Text Placeholder 7"/>
          <p:cNvSpPr>
            <a:spLocks noGrp="1"/>
          </p:cNvSpPr>
          <p:nvPr>
            <p:ph type="body" sz="quarter" idx="12"/>
          </p:nvPr>
        </p:nvSpPr>
        <p:spPr>
          <a:xfrm>
            <a:off x="5122819" y="1499909"/>
            <a:ext cx="3680243" cy="5080308"/>
          </a:xfrm>
          <a:prstGeom prst="rect">
            <a:avLst/>
          </a:prstGeom>
        </p:spPr>
        <p:txBody>
          <a:bodyPr vert="horz"/>
          <a:lstStyle>
            <a:lvl1pPr>
              <a:defRPr sz="2800" b="0" i="0">
                <a:latin typeface="Garamond"/>
                <a:cs typeface="Gill Sans Light"/>
              </a:defRPr>
            </a:lvl1pPr>
            <a:lvl2pPr>
              <a:defRPr sz="2400" baseline="0">
                <a:latin typeface="Garamond"/>
              </a:defRPr>
            </a:lvl2pPr>
            <a:lvl3pPr>
              <a:defRPr sz="2000" baseline="0">
                <a:latin typeface="Garamond"/>
              </a:defRPr>
            </a:lvl3pPr>
            <a:lvl4pPr>
              <a:defRPr sz="1800" baseline="0">
                <a:latin typeface="Garamond"/>
              </a:defRPr>
            </a:lvl4pPr>
            <a:lvl6pPr>
              <a:defRPr sz="1800" baseline="0">
                <a:latin typeface="Garamond"/>
              </a:defRPr>
            </a:lvl6pPr>
          </a:lstStyle>
          <a:p>
            <a:pPr lvl="0"/>
            <a:r>
              <a:rPr lang="en-US" dirty="0" smtClean="0"/>
              <a:t>Click to edit Master text styles</a:t>
            </a:r>
          </a:p>
          <a:p>
            <a:pPr lvl="1"/>
            <a:r>
              <a:rPr lang="en-US" dirty="0" smtClean="0"/>
              <a:t>Click to edit</a:t>
            </a:r>
          </a:p>
          <a:p>
            <a:pPr lvl="2"/>
            <a:r>
              <a:rPr lang="en-US" dirty="0" smtClean="0"/>
              <a:t>Click to edit</a:t>
            </a:r>
          </a:p>
          <a:p>
            <a:pPr lvl="3"/>
            <a:r>
              <a:rPr lang="en-US" dirty="0" smtClean="0"/>
              <a:t>Click to edit</a:t>
            </a:r>
          </a:p>
          <a:p>
            <a:pPr lvl="5"/>
            <a:r>
              <a:rPr lang="en-US" dirty="0" smtClean="0"/>
              <a:t>Click to </a:t>
            </a:r>
            <a:r>
              <a:rPr lang="en-US" dirty="0" err="1" smtClean="0"/>
              <a:t>ed</a:t>
            </a:r>
            <a:endParaRPr lang="en-US" dirty="0" smtClean="0"/>
          </a:p>
        </p:txBody>
      </p:sp>
      <p:pic>
        <p:nvPicPr>
          <p:cNvPr id="2" name="Picture 1" descr="EOC PPT-Header Cov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0800"/>
            <a:ext cx="9143391" cy="1365413"/>
          </a:xfrm>
          <a:prstGeom prst="rect">
            <a:avLst/>
          </a:prstGeom>
        </p:spPr>
      </p:pic>
      <p:sp>
        <p:nvSpPr>
          <p:cNvPr id="11" name="Text Placeholder 7"/>
          <p:cNvSpPr>
            <a:spLocks noGrp="1"/>
          </p:cNvSpPr>
          <p:nvPr>
            <p:ph type="body" sz="quarter" idx="13"/>
          </p:nvPr>
        </p:nvSpPr>
        <p:spPr>
          <a:xfrm>
            <a:off x="0" y="87192"/>
            <a:ext cx="6985000"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dirty="0" smtClean="0"/>
              <a:t>Click to edit Master text styles</a:t>
            </a:r>
          </a:p>
        </p:txBody>
      </p:sp>
    </p:spTree>
    <p:extLst>
      <p:ext uri="{BB962C8B-B14F-4D97-AF65-F5344CB8AC3E}">
        <p14:creationId xmlns:p14="http://schemas.microsoft.com/office/powerpoint/2010/main" val="104746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Full Piece Pap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446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 Placeholder 7"/>
          <p:cNvSpPr>
            <a:spLocks noGrp="1"/>
          </p:cNvSpPr>
          <p:nvPr>
            <p:ph type="body" sz="quarter" idx="10"/>
          </p:nvPr>
        </p:nvSpPr>
        <p:spPr>
          <a:xfrm>
            <a:off x="346074" y="1485899"/>
            <a:ext cx="8670925" cy="5224189"/>
          </a:xfrm>
          <a:prstGeom prst="rect">
            <a:avLst/>
          </a:prstGeom>
        </p:spPr>
        <p:txBody>
          <a:bodyPr vert="horz"/>
          <a:lstStyle>
            <a:lvl1pPr>
              <a:defRPr sz="2800" b="0" i="0">
                <a:latin typeface="Garamond"/>
                <a:cs typeface="Gill Sans Light"/>
              </a:defRPr>
            </a:lvl1pPr>
            <a:lvl2pPr>
              <a:defRPr sz="2400" baseline="0">
                <a:latin typeface="Garamond"/>
              </a:defRPr>
            </a:lvl2pPr>
            <a:lvl3pPr>
              <a:defRPr sz="2000" baseline="0">
                <a:latin typeface="Garamond"/>
              </a:defRPr>
            </a:lvl3pPr>
            <a:lvl4pPr>
              <a:defRPr sz="1800" baseline="0">
                <a:latin typeface="Garamond"/>
              </a:defRPr>
            </a:lvl4pPr>
            <a:lvl6pPr>
              <a:defRPr sz="1800">
                <a:latin typeface="Garamond"/>
              </a:defRPr>
            </a:lvl6pPr>
            <a:lvl7pPr>
              <a:defRPr sz="1800" baseline="0">
                <a:latin typeface="Garamond"/>
              </a:defRPr>
            </a:lvl7pPr>
            <a:lvl8pPr marL="3200400" indent="0">
              <a:buNone/>
              <a:defRPr/>
            </a:lvl8pPr>
          </a:lstStyle>
          <a:p>
            <a:pPr lvl="0"/>
            <a:r>
              <a:rPr lang="en-US" dirty="0" smtClean="0"/>
              <a:t>Click to edit Master text styles</a:t>
            </a:r>
          </a:p>
          <a:p>
            <a:pPr lvl="1"/>
            <a:r>
              <a:rPr lang="en-US" dirty="0" smtClean="0"/>
              <a:t>Click to edit</a:t>
            </a:r>
          </a:p>
          <a:p>
            <a:pPr lvl="2"/>
            <a:r>
              <a:rPr lang="en-US" dirty="0" smtClean="0"/>
              <a:t>Click to edit</a:t>
            </a:r>
          </a:p>
          <a:p>
            <a:pPr lvl="3"/>
            <a:r>
              <a:rPr lang="en-US" dirty="0" smtClean="0"/>
              <a:t>Click to edit</a:t>
            </a:r>
          </a:p>
          <a:p>
            <a:pPr lvl="5"/>
            <a:r>
              <a:rPr lang="en-US" dirty="0" smtClean="0"/>
              <a:t>Click to edit</a:t>
            </a:r>
          </a:p>
          <a:p>
            <a:pPr lvl="6"/>
            <a:r>
              <a:rPr lang="en-US" dirty="0" smtClean="0"/>
              <a:t>Click to edit</a:t>
            </a:r>
          </a:p>
        </p:txBody>
      </p:sp>
      <p:pic>
        <p:nvPicPr>
          <p:cNvPr id="2" name="Picture 1" descr="EOC PPT-Header Cov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0800"/>
            <a:ext cx="9143391" cy="1365413"/>
          </a:xfrm>
          <a:prstGeom prst="rect">
            <a:avLst/>
          </a:prstGeom>
        </p:spPr>
      </p:pic>
      <p:sp>
        <p:nvSpPr>
          <p:cNvPr id="8" name="Text Placeholder 7"/>
          <p:cNvSpPr>
            <a:spLocks noGrp="1"/>
          </p:cNvSpPr>
          <p:nvPr>
            <p:ph type="body" sz="quarter" idx="11"/>
          </p:nvPr>
        </p:nvSpPr>
        <p:spPr>
          <a:xfrm>
            <a:off x="0" y="87193"/>
            <a:ext cx="6985000" cy="656665"/>
          </a:xfrm>
          <a:prstGeom prst="rect">
            <a:avLst/>
          </a:prstGeom>
        </p:spPr>
        <p:txBody>
          <a:bodyPr vert="horz"/>
          <a:lstStyle>
            <a:lvl1pPr marL="0" indent="0">
              <a:buNone/>
              <a:defRPr sz="4400" b="0" i="0" baseline="0">
                <a:solidFill>
                  <a:srgbClr val="003D71"/>
                </a:solidFill>
                <a:latin typeface="Garamond"/>
                <a:cs typeface="Gill Sans"/>
              </a:defRPr>
            </a:lvl1pPr>
          </a:lstStyle>
          <a:p>
            <a:pPr lvl="0"/>
            <a:r>
              <a:rPr lang="en-US" dirty="0" smtClean="0"/>
              <a:t>Click to edit Master text styles</a:t>
            </a:r>
          </a:p>
        </p:txBody>
      </p:sp>
    </p:spTree>
    <p:extLst>
      <p:ext uri="{BB962C8B-B14F-4D97-AF65-F5344CB8AC3E}">
        <p14:creationId xmlns:p14="http://schemas.microsoft.com/office/powerpoint/2010/main" val="16797696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2019300" y="5033963"/>
            <a:ext cx="66897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4400" dirty="0" smtClean="0">
                <a:solidFill>
                  <a:srgbClr val="003D71"/>
                </a:solidFill>
                <a:latin typeface="Garamond"/>
                <a:cs typeface="Gill Sans" charset="0"/>
              </a:rPr>
              <a:t>Enzymes</a:t>
            </a:r>
            <a:endParaRPr lang="en-US" sz="4400" dirty="0">
              <a:solidFill>
                <a:srgbClr val="003D71"/>
              </a:solidFill>
              <a:latin typeface="Garamond"/>
              <a:cs typeface="Gill Sans" charset="0"/>
            </a:endParaRPr>
          </a:p>
        </p:txBody>
      </p:sp>
      <p:pic>
        <p:nvPicPr>
          <p:cNvPr id="8195" name="Picture 1" descr="SL_logo_600x189.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2933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itle 2"/>
          <p:cNvSpPr txBox="1">
            <a:spLocks/>
          </p:cNvSpPr>
          <p:nvPr/>
        </p:nvSpPr>
        <p:spPr>
          <a:xfrm>
            <a:off x="2189163" y="5803900"/>
            <a:ext cx="6519862" cy="687388"/>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r" fontAlgn="auto">
              <a:buFont typeface="Georgia" pitchFamily="18" charset="0"/>
              <a:buNone/>
              <a:defRPr/>
            </a:pPr>
            <a:r>
              <a:rPr lang="en-US" sz="2800" i="1" dirty="0" smtClean="0">
                <a:solidFill>
                  <a:schemeClr val="accent3">
                    <a:lumMod val="50000"/>
                  </a:schemeClr>
                </a:solidFill>
                <a:latin typeface="Garamond"/>
                <a:cs typeface="Gill Sans"/>
              </a:rPr>
              <a:t>Biology 9(C)</a:t>
            </a:r>
            <a:endParaRPr lang="en-US" sz="2800" i="1" dirty="0">
              <a:solidFill>
                <a:schemeClr val="accent3">
                  <a:lumMod val="50000"/>
                </a:schemeClr>
              </a:solidFill>
              <a:latin typeface="Garamond"/>
              <a:cs typeface="Gill San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Substrate molecule </a:t>
            </a:r>
            <a:r>
              <a:rPr lang="en-US" dirty="0"/>
              <a:t>fits into active site on </a:t>
            </a:r>
            <a:r>
              <a:rPr lang="en-US" dirty="0" smtClean="0"/>
              <a:t>enzyme</a:t>
            </a:r>
            <a:endParaRPr lang="en-US" dirty="0"/>
          </a:p>
          <a:p>
            <a:pPr lvl="1"/>
            <a:r>
              <a:rPr lang="en-US" dirty="0" smtClean="0"/>
              <a:t>“Enzyme</a:t>
            </a:r>
            <a:r>
              <a:rPr lang="en-US" dirty="0"/>
              <a:t>-substrate complex</a:t>
            </a:r>
            <a:r>
              <a:rPr lang="en-US" dirty="0" smtClean="0"/>
              <a:t>”</a:t>
            </a:r>
          </a:p>
          <a:p>
            <a:pPr lvl="0"/>
            <a:r>
              <a:rPr lang="en-US" dirty="0" smtClean="0"/>
              <a:t>Enzyme </a:t>
            </a:r>
            <a:r>
              <a:rPr lang="en-US" dirty="0"/>
              <a:t>shape changes slightly to bind to </a:t>
            </a:r>
            <a:r>
              <a:rPr lang="en-US" dirty="0" smtClean="0"/>
              <a:t>substrate</a:t>
            </a:r>
          </a:p>
          <a:p>
            <a:pPr lvl="1"/>
            <a:r>
              <a:rPr lang="en-US" dirty="0" smtClean="0"/>
              <a:t>“Induced fit”</a:t>
            </a:r>
            <a:endParaRPr lang="en-US" dirty="0"/>
          </a:p>
          <a:p>
            <a:r>
              <a:rPr lang="en-US" dirty="0"/>
              <a:t>Enzyme catalyzes a chemical reaction in the </a:t>
            </a:r>
            <a:r>
              <a:rPr lang="en-US" dirty="0" smtClean="0"/>
              <a:t>substrate 	</a:t>
            </a:r>
          </a:p>
          <a:p>
            <a:pPr lvl="1"/>
            <a:r>
              <a:rPr lang="en-US" dirty="0" smtClean="0"/>
              <a:t>Involves breaking or forming chemical bonds</a:t>
            </a:r>
          </a:p>
          <a:p>
            <a:pPr lvl="0"/>
            <a:r>
              <a:rPr lang="en-US" dirty="0" smtClean="0"/>
              <a:t>Products </a:t>
            </a:r>
            <a:r>
              <a:rPr lang="en-US" dirty="0"/>
              <a:t>are released</a:t>
            </a:r>
          </a:p>
          <a:p>
            <a:pPr lvl="0"/>
            <a:r>
              <a:rPr lang="en-US" dirty="0"/>
              <a:t>Enzyme is ready to bind to another substrate</a:t>
            </a:r>
          </a:p>
          <a:p>
            <a:pPr marL="0" indent="0">
              <a:buNone/>
            </a:pPr>
            <a:endParaRPr lang="en-US" dirty="0" smtClean="0"/>
          </a:p>
          <a:p>
            <a:pPr marL="0" lvl="0" indent="0" algn="ctr">
              <a:buNone/>
            </a:pPr>
            <a:r>
              <a:rPr lang="en-US" dirty="0"/>
              <a:t>E + </a:t>
            </a:r>
            <a:r>
              <a:rPr lang="en-US" dirty="0" smtClean="0"/>
              <a:t>S  </a:t>
            </a:r>
            <a:r>
              <a:rPr lang="en-US" dirty="0">
                <a:sym typeface="Wingdings"/>
              </a:rPr>
              <a:t> </a:t>
            </a:r>
            <a:r>
              <a:rPr lang="en-US" dirty="0" smtClean="0">
                <a:sym typeface="Wingdings"/>
              </a:rPr>
              <a:t> ES  </a:t>
            </a:r>
            <a:r>
              <a:rPr lang="en-US" dirty="0">
                <a:sym typeface="Wingdings"/>
              </a:rPr>
              <a:t> </a:t>
            </a:r>
            <a:r>
              <a:rPr lang="en-US" dirty="0" smtClean="0">
                <a:sym typeface="Wingdings"/>
              </a:rPr>
              <a:t> E </a:t>
            </a:r>
            <a:r>
              <a:rPr lang="en-US" dirty="0">
                <a:sym typeface="Wingdings"/>
              </a:rPr>
              <a:t>+ P</a:t>
            </a:r>
            <a:endParaRPr lang="en-US" dirty="0"/>
          </a:p>
          <a:p>
            <a:pPr marL="0" indent="0">
              <a:buNone/>
            </a:pPr>
            <a:endParaRPr lang="en-US" dirty="0"/>
          </a:p>
        </p:txBody>
      </p:sp>
      <p:sp>
        <p:nvSpPr>
          <p:cNvPr id="3" name="Text Placeholder 2"/>
          <p:cNvSpPr>
            <a:spLocks noGrp="1"/>
          </p:cNvSpPr>
          <p:nvPr>
            <p:ph type="body" sz="quarter" idx="11"/>
          </p:nvPr>
        </p:nvSpPr>
        <p:spPr/>
        <p:txBody>
          <a:bodyPr/>
          <a:lstStyle/>
          <a:p>
            <a:r>
              <a:rPr lang="en-US" dirty="0" smtClean="0"/>
              <a:t>How Enzymes Work</a:t>
            </a:r>
            <a:endParaRPr lang="en-US" dirty="0"/>
          </a:p>
        </p:txBody>
      </p:sp>
    </p:spTree>
    <p:extLst>
      <p:ext uri="{BB962C8B-B14F-4D97-AF65-F5344CB8AC3E}">
        <p14:creationId xmlns:p14="http://schemas.microsoft.com/office/powerpoint/2010/main" val="365191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dirty="0" smtClean="0"/>
              <a:t>Learning Objectives</a:t>
            </a:r>
          </a:p>
          <a:p>
            <a:r>
              <a:rPr lang="en-US" dirty="0" smtClean="0"/>
              <a:t> </a:t>
            </a:r>
            <a:r>
              <a:rPr lang="en-US" dirty="0"/>
              <a:t>I</a:t>
            </a:r>
            <a:r>
              <a:rPr lang="en-US" dirty="0" smtClean="0"/>
              <a:t>dentify </a:t>
            </a:r>
            <a:r>
              <a:rPr lang="en-US" dirty="0"/>
              <a:t>and </a:t>
            </a:r>
            <a:r>
              <a:rPr lang="en-US" dirty="0" smtClean="0"/>
              <a:t>understand the </a:t>
            </a:r>
            <a:r>
              <a:rPr lang="en-US" dirty="0"/>
              <a:t>role of enzymes</a:t>
            </a:r>
            <a:endParaRPr lang="en-US" dirty="0" smtClean="0"/>
          </a:p>
          <a:p>
            <a:pPr marL="0" indent="0">
              <a:buNone/>
            </a:pPr>
            <a:endParaRPr lang="en-US" dirty="0"/>
          </a:p>
        </p:txBody>
      </p:sp>
      <p:sp>
        <p:nvSpPr>
          <p:cNvPr id="3" name="Text Placeholder 2"/>
          <p:cNvSpPr>
            <a:spLocks noGrp="1"/>
          </p:cNvSpPr>
          <p:nvPr>
            <p:ph type="body" sz="quarter" idx="11"/>
          </p:nvPr>
        </p:nvSpPr>
        <p:spPr/>
        <p:txBody>
          <a:bodyPr/>
          <a:lstStyle/>
          <a:p>
            <a:r>
              <a:rPr lang="en-US" dirty="0" smtClean="0"/>
              <a:t>Enzymes</a:t>
            </a:r>
            <a:endParaRPr lang="en-US" dirty="0"/>
          </a:p>
        </p:txBody>
      </p:sp>
    </p:spTree>
    <p:extLst>
      <p:ext uri="{BB962C8B-B14F-4D97-AF65-F5344CB8AC3E}">
        <p14:creationId xmlns:p14="http://schemas.microsoft.com/office/powerpoint/2010/main" val="1027617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dirty="0" smtClean="0"/>
              <a:t>Learning Objectives</a:t>
            </a:r>
          </a:p>
          <a:p>
            <a:r>
              <a:rPr lang="en-US" dirty="0" smtClean="0"/>
              <a:t> Identify </a:t>
            </a:r>
            <a:r>
              <a:rPr lang="en-US" dirty="0"/>
              <a:t>and </a:t>
            </a:r>
            <a:r>
              <a:rPr lang="en-US" dirty="0" smtClean="0"/>
              <a:t>understand the </a:t>
            </a:r>
            <a:r>
              <a:rPr lang="en-US" dirty="0"/>
              <a:t>role of enzymes</a:t>
            </a:r>
            <a:endParaRPr lang="en-US" dirty="0" smtClean="0"/>
          </a:p>
          <a:p>
            <a:pPr marL="0" indent="0">
              <a:buNone/>
            </a:pPr>
            <a:endParaRPr lang="en-US" dirty="0"/>
          </a:p>
        </p:txBody>
      </p:sp>
      <p:sp>
        <p:nvSpPr>
          <p:cNvPr id="3" name="Text Placeholder 2"/>
          <p:cNvSpPr>
            <a:spLocks noGrp="1"/>
          </p:cNvSpPr>
          <p:nvPr>
            <p:ph type="body" sz="quarter" idx="11"/>
          </p:nvPr>
        </p:nvSpPr>
        <p:spPr/>
        <p:txBody>
          <a:bodyPr/>
          <a:lstStyle/>
          <a:p>
            <a:r>
              <a:rPr lang="en-US" dirty="0" smtClean="0"/>
              <a:t>Enzymes</a:t>
            </a:r>
            <a:endParaRPr lang="en-US" dirty="0"/>
          </a:p>
        </p:txBody>
      </p:sp>
    </p:spTree>
    <p:extLst>
      <p:ext uri="{BB962C8B-B14F-4D97-AF65-F5344CB8AC3E}">
        <p14:creationId xmlns:p14="http://schemas.microsoft.com/office/powerpoint/2010/main" val="1513838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pPr marL="0" indent="0">
              <a:buNone/>
            </a:pPr>
            <a:r>
              <a:rPr lang="en-US" u="sng" dirty="0"/>
              <a:t>Catalyst</a:t>
            </a:r>
            <a:r>
              <a:rPr lang="en-US" dirty="0"/>
              <a:t> – substance that affects a chemical reaction without being </a:t>
            </a:r>
            <a:r>
              <a:rPr lang="en-US" dirty="0" smtClean="0"/>
              <a:t>consumed</a:t>
            </a:r>
          </a:p>
          <a:p>
            <a:pPr marL="0" indent="0">
              <a:buNone/>
            </a:pPr>
            <a:endParaRPr lang="en-US" dirty="0" smtClean="0"/>
          </a:p>
          <a:p>
            <a:pPr marL="0" indent="0">
              <a:buNone/>
            </a:pPr>
            <a:r>
              <a:rPr lang="en-US" u="sng" dirty="0"/>
              <a:t>Enzyme</a:t>
            </a:r>
            <a:r>
              <a:rPr lang="en-US" dirty="0"/>
              <a:t> – protein </a:t>
            </a:r>
            <a:r>
              <a:rPr lang="en-US" dirty="0" smtClean="0"/>
              <a:t>or RNA that </a:t>
            </a:r>
            <a:r>
              <a:rPr lang="en-US" dirty="0"/>
              <a:t>acts as a </a:t>
            </a:r>
            <a:r>
              <a:rPr lang="en-US" dirty="0" smtClean="0"/>
              <a:t>biological catalyst</a:t>
            </a:r>
          </a:p>
          <a:p>
            <a:pPr lvl="0"/>
            <a:r>
              <a:rPr lang="en-US" sz="2800" u="sng" dirty="0" smtClean="0"/>
              <a:t>Active </a:t>
            </a:r>
            <a:r>
              <a:rPr lang="en-US" sz="2800" u="sng" dirty="0"/>
              <a:t>site</a:t>
            </a:r>
            <a:r>
              <a:rPr lang="en-US" sz="2800" dirty="0"/>
              <a:t> </a:t>
            </a:r>
            <a:r>
              <a:rPr lang="en-US" sz="2800" dirty="0" smtClean="0"/>
              <a:t>– location on </a:t>
            </a:r>
            <a:r>
              <a:rPr lang="en-US" sz="2800" dirty="0"/>
              <a:t>the enzyme </a:t>
            </a:r>
            <a:r>
              <a:rPr lang="en-US" sz="2800" dirty="0" smtClean="0"/>
              <a:t>where reaction occurs</a:t>
            </a:r>
            <a:endParaRPr lang="en-US" sz="2800" dirty="0"/>
          </a:p>
          <a:p>
            <a:pPr marL="0" lvl="1" indent="0">
              <a:buNone/>
            </a:pPr>
            <a:endParaRPr lang="en-US" sz="2800" u="sng" dirty="0" smtClean="0"/>
          </a:p>
          <a:p>
            <a:pPr marL="0" lvl="1" indent="0">
              <a:buNone/>
            </a:pPr>
            <a:r>
              <a:rPr lang="en-US" sz="2800" u="sng" dirty="0" smtClean="0"/>
              <a:t>Substrate</a:t>
            </a:r>
            <a:r>
              <a:rPr lang="en-US" sz="2800" dirty="0" smtClean="0"/>
              <a:t> </a:t>
            </a:r>
            <a:r>
              <a:rPr lang="en-US" sz="2800" dirty="0"/>
              <a:t>– substance that an enzyme </a:t>
            </a:r>
            <a:r>
              <a:rPr lang="en-US" sz="2800" dirty="0" smtClean="0"/>
              <a:t>acts upon</a:t>
            </a:r>
            <a:endParaRPr lang="en-US" sz="2800" dirty="0"/>
          </a:p>
          <a:p>
            <a:pPr marL="0" indent="0">
              <a:buNone/>
            </a:pPr>
            <a:endParaRPr lang="en-US" u="sng" dirty="0" smtClean="0"/>
          </a:p>
          <a:p>
            <a:pPr marL="0" indent="0">
              <a:buNone/>
            </a:pPr>
            <a:r>
              <a:rPr lang="en-US" u="sng" dirty="0" smtClean="0"/>
              <a:t>Product</a:t>
            </a:r>
            <a:r>
              <a:rPr lang="en-US" dirty="0" smtClean="0"/>
              <a:t> </a:t>
            </a:r>
            <a:r>
              <a:rPr lang="en-US" dirty="0"/>
              <a:t>– substance that is </a:t>
            </a:r>
            <a:r>
              <a:rPr lang="en-US" dirty="0" smtClean="0"/>
              <a:t>created</a:t>
            </a:r>
            <a:endParaRPr lang="en-US" dirty="0"/>
          </a:p>
          <a:p>
            <a:pPr marL="0" indent="0">
              <a:buNone/>
            </a:pPr>
            <a:endParaRPr lang="en-US" dirty="0"/>
          </a:p>
        </p:txBody>
      </p:sp>
      <p:sp>
        <p:nvSpPr>
          <p:cNvPr id="3" name="Text Placeholder 2"/>
          <p:cNvSpPr>
            <a:spLocks noGrp="1"/>
          </p:cNvSpPr>
          <p:nvPr>
            <p:ph type="body" sz="quarter" idx="11"/>
          </p:nvPr>
        </p:nvSpPr>
        <p:spPr/>
        <p:txBody>
          <a:bodyPr/>
          <a:lstStyle/>
          <a:p>
            <a:r>
              <a:rPr lang="en-US" dirty="0" smtClean="0"/>
              <a:t>Enzymes</a:t>
            </a:r>
            <a:endParaRPr lang="en-US" dirty="0"/>
          </a:p>
        </p:txBody>
      </p:sp>
    </p:spTree>
    <p:extLst>
      <p:ext uri="{BB962C8B-B14F-4D97-AF65-F5344CB8AC3E}">
        <p14:creationId xmlns:p14="http://schemas.microsoft.com/office/powerpoint/2010/main" val="158914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pPr marL="0" indent="0">
              <a:buNone/>
            </a:pPr>
            <a:r>
              <a:rPr lang="en-US" dirty="0" smtClean="0"/>
              <a:t>Role </a:t>
            </a:r>
            <a:r>
              <a:rPr lang="en-US" dirty="0"/>
              <a:t>of </a:t>
            </a:r>
            <a:r>
              <a:rPr lang="en-US" dirty="0" smtClean="0"/>
              <a:t>Enzymes</a:t>
            </a:r>
            <a:endParaRPr lang="en-US" dirty="0"/>
          </a:p>
          <a:p>
            <a:pPr lvl="0"/>
            <a:r>
              <a:rPr lang="en-US" dirty="0" smtClean="0"/>
              <a:t>Increase biochemical </a:t>
            </a:r>
            <a:r>
              <a:rPr lang="en-US" dirty="0"/>
              <a:t>reaction </a:t>
            </a:r>
            <a:r>
              <a:rPr lang="en-US" dirty="0" smtClean="0"/>
              <a:t>rates</a:t>
            </a:r>
          </a:p>
          <a:p>
            <a:r>
              <a:rPr lang="en-US" dirty="0" smtClean="0"/>
              <a:t>Help regulate </a:t>
            </a:r>
            <a:r>
              <a:rPr lang="en-US" dirty="0"/>
              <a:t>cell </a:t>
            </a:r>
            <a:r>
              <a:rPr lang="en-US" dirty="0" smtClean="0"/>
              <a:t>metabolism</a:t>
            </a:r>
            <a:endParaRPr lang="en-US" dirty="0"/>
          </a:p>
          <a:p>
            <a:pPr marL="0" indent="0">
              <a:buNone/>
            </a:pPr>
            <a:endParaRPr lang="en-US" dirty="0"/>
          </a:p>
          <a:p>
            <a:pPr marL="0" indent="0">
              <a:buNone/>
            </a:pPr>
            <a:endParaRPr lang="en-US" dirty="0"/>
          </a:p>
        </p:txBody>
      </p:sp>
      <p:sp>
        <p:nvSpPr>
          <p:cNvPr id="3" name="Text Placeholder 2"/>
          <p:cNvSpPr>
            <a:spLocks noGrp="1"/>
          </p:cNvSpPr>
          <p:nvPr>
            <p:ph type="body" sz="quarter" idx="11"/>
          </p:nvPr>
        </p:nvSpPr>
        <p:spPr/>
        <p:txBody>
          <a:bodyPr/>
          <a:lstStyle/>
          <a:p>
            <a:r>
              <a:rPr lang="en-US" dirty="0" smtClean="0"/>
              <a:t>Enzymes</a:t>
            </a:r>
            <a:endParaRPr lang="en-US" dirty="0"/>
          </a:p>
        </p:txBody>
      </p:sp>
      <p:pic>
        <p:nvPicPr>
          <p:cNvPr id="4" name="Picture 3" descr="3DEnzy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000" y="3022892"/>
            <a:ext cx="2932434" cy="3687195"/>
          </a:xfrm>
          <a:prstGeom prst="rect">
            <a:avLst/>
          </a:prstGeom>
        </p:spPr>
      </p:pic>
    </p:spTree>
    <p:extLst>
      <p:ext uri="{BB962C8B-B14F-4D97-AF65-F5344CB8AC3E}">
        <p14:creationId xmlns:p14="http://schemas.microsoft.com/office/powerpoint/2010/main" val="2366799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dirty="0"/>
              <a:t>Characteristics of Enzymes:</a:t>
            </a:r>
          </a:p>
          <a:p>
            <a:pPr lvl="0"/>
            <a:r>
              <a:rPr lang="en-US" dirty="0"/>
              <a:t>Name </a:t>
            </a:r>
            <a:r>
              <a:rPr lang="en-US" dirty="0" smtClean="0"/>
              <a:t>usually </a:t>
            </a:r>
            <a:r>
              <a:rPr lang="en-US" dirty="0"/>
              <a:t>ends in suffix </a:t>
            </a:r>
            <a:r>
              <a:rPr lang="en-US" i="1" dirty="0"/>
              <a:t>–</a:t>
            </a:r>
            <a:r>
              <a:rPr lang="en-US" i="1" dirty="0" err="1"/>
              <a:t>ase</a:t>
            </a:r>
            <a:r>
              <a:rPr lang="en-US" i="1" dirty="0"/>
              <a:t>, </a:t>
            </a:r>
            <a:r>
              <a:rPr lang="en-US" dirty="0"/>
              <a:t>often derived from name of substrate</a:t>
            </a:r>
          </a:p>
          <a:p>
            <a:pPr lvl="1"/>
            <a:r>
              <a:rPr lang="en-US" dirty="0" smtClean="0"/>
              <a:t> Maltase </a:t>
            </a:r>
            <a:r>
              <a:rPr lang="en-US" dirty="0"/>
              <a:t>– </a:t>
            </a:r>
            <a:r>
              <a:rPr lang="en-US" dirty="0" smtClean="0"/>
              <a:t>enzyme </a:t>
            </a:r>
            <a:r>
              <a:rPr lang="en-US" dirty="0"/>
              <a:t>that </a:t>
            </a:r>
            <a:r>
              <a:rPr lang="en-US" dirty="0" smtClean="0"/>
              <a:t>helps split </a:t>
            </a:r>
            <a:r>
              <a:rPr lang="en-US" dirty="0"/>
              <a:t>maltose </a:t>
            </a:r>
            <a:endParaRPr lang="en-US" dirty="0" smtClean="0"/>
          </a:p>
          <a:p>
            <a:r>
              <a:rPr lang="en-US" dirty="0" smtClean="0"/>
              <a:t>Bind </a:t>
            </a:r>
            <a:r>
              <a:rPr lang="en-US" dirty="0"/>
              <a:t>to specific </a:t>
            </a:r>
            <a:r>
              <a:rPr lang="en-US" dirty="0" smtClean="0"/>
              <a:t>substrate(s)</a:t>
            </a:r>
            <a:endParaRPr lang="en-US" dirty="0"/>
          </a:p>
          <a:p>
            <a:pPr lvl="0"/>
            <a:r>
              <a:rPr lang="en-US" dirty="0" smtClean="0"/>
              <a:t>Able to facilitate the </a:t>
            </a:r>
            <a:r>
              <a:rPr lang="en-US" dirty="0"/>
              <a:t>reaction of large quantities of substrate</a:t>
            </a:r>
          </a:p>
          <a:p>
            <a:pPr lvl="0"/>
            <a:r>
              <a:rPr lang="en-US" dirty="0"/>
              <a:t>E</a:t>
            </a:r>
            <a:r>
              <a:rPr lang="en-US" dirty="0" smtClean="0"/>
              <a:t>nable </a:t>
            </a:r>
            <a:r>
              <a:rPr lang="en-US" dirty="0"/>
              <a:t>cell reactions to proceed at </a:t>
            </a:r>
            <a:r>
              <a:rPr lang="en-US" dirty="0" smtClean="0"/>
              <a:t>biological temperatures</a:t>
            </a:r>
          </a:p>
          <a:p>
            <a:pPr marL="0" lvl="0" indent="0">
              <a:buNone/>
            </a:pPr>
            <a:endParaRPr lang="en-US" dirty="0"/>
          </a:p>
          <a:p>
            <a:pPr marL="0" indent="0">
              <a:buNone/>
            </a:pPr>
            <a:endParaRPr lang="en-US" dirty="0"/>
          </a:p>
        </p:txBody>
      </p:sp>
      <p:sp>
        <p:nvSpPr>
          <p:cNvPr id="3" name="Text Placeholder 2"/>
          <p:cNvSpPr>
            <a:spLocks noGrp="1"/>
          </p:cNvSpPr>
          <p:nvPr>
            <p:ph type="body" sz="quarter" idx="11"/>
          </p:nvPr>
        </p:nvSpPr>
        <p:spPr/>
        <p:txBody>
          <a:bodyPr/>
          <a:lstStyle/>
          <a:p>
            <a:r>
              <a:rPr lang="en-US" dirty="0" smtClean="0"/>
              <a:t>Enzymes</a:t>
            </a:r>
            <a:endParaRPr lang="en-US" dirty="0"/>
          </a:p>
        </p:txBody>
      </p:sp>
    </p:spTree>
    <p:extLst>
      <p:ext uri="{BB962C8B-B14F-4D97-AF65-F5344CB8AC3E}">
        <p14:creationId xmlns:p14="http://schemas.microsoft.com/office/powerpoint/2010/main" val="229936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dirty="0"/>
              <a:t>Characteristics of Enzymes</a:t>
            </a:r>
            <a:r>
              <a:rPr lang="en-US" dirty="0" smtClean="0"/>
              <a:t>:</a:t>
            </a:r>
          </a:p>
          <a:p>
            <a:r>
              <a:rPr lang="en-US" dirty="0"/>
              <a:t>W</a:t>
            </a:r>
            <a:r>
              <a:rPr lang="en-US" dirty="0" smtClean="0"/>
              <a:t>ork </a:t>
            </a:r>
            <a:r>
              <a:rPr lang="en-US" dirty="0"/>
              <a:t>best at </a:t>
            </a:r>
            <a:r>
              <a:rPr lang="en-US" dirty="0" smtClean="0"/>
              <a:t>certain </a:t>
            </a:r>
            <a:r>
              <a:rPr lang="en-US" dirty="0"/>
              <a:t>temperatures and </a:t>
            </a:r>
            <a:r>
              <a:rPr lang="en-US" dirty="0" smtClean="0"/>
              <a:t>pH</a:t>
            </a:r>
            <a:endParaRPr lang="en-US" dirty="0"/>
          </a:p>
          <a:p>
            <a:pPr lvl="0"/>
            <a:r>
              <a:rPr lang="en-US" dirty="0" smtClean="0"/>
              <a:t>Can function </a:t>
            </a:r>
            <a:r>
              <a:rPr lang="en-US" dirty="0"/>
              <a:t>inside </a:t>
            </a:r>
            <a:r>
              <a:rPr lang="en-US" dirty="0" smtClean="0"/>
              <a:t>or outside the cell</a:t>
            </a:r>
            <a:endParaRPr lang="en-US" dirty="0"/>
          </a:p>
          <a:p>
            <a:pPr lvl="1"/>
            <a:r>
              <a:rPr lang="en-US" dirty="0" smtClean="0"/>
              <a:t>Pepsin </a:t>
            </a:r>
            <a:r>
              <a:rPr lang="en-US" dirty="0"/>
              <a:t>– </a:t>
            </a:r>
            <a:r>
              <a:rPr lang="en-US" dirty="0" smtClean="0"/>
              <a:t>produced </a:t>
            </a:r>
            <a:r>
              <a:rPr lang="en-US" dirty="0"/>
              <a:t>inside cells of glands in stomach wall, </a:t>
            </a:r>
            <a:r>
              <a:rPr lang="en-US" dirty="0" smtClean="0"/>
              <a:t>then leaves </a:t>
            </a:r>
            <a:r>
              <a:rPr lang="en-US" dirty="0"/>
              <a:t>cells and mixes with food in the stomach</a:t>
            </a:r>
          </a:p>
          <a:p>
            <a:pPr marL="0" indent="0">
              <a:buNone/>
            </a:pPr>
            <a:endParaRPr lang="en-US" dirty="0"/>
          </a:p>
        </p:txBody>
      </p:sp>
      <p:sp>
        <p:nvSpPr>
          <p:cNvPr id="3" name="Text Placeholder 2"/>
          <p:cNvSpPr>
            <a:spLocks noGrp="1"/>
          </p:cNvSpPr>
          <p:nvPr>
            <p:ph type="body" sz="quarter" idx="11"/>
          </p:nvPr>
        </p:nvSpPr>
        <p:spPr/>
        <p:txBody>
          <a:bodyPr/>
          <a:lstStyle/>
          <a:p>
            <a:r>
              <a:rPr lang="en-US" dirty="0" smtClean="0"/>
              <a:t>Enzymes</a:t>
            </a:r>
            <a:endParaRPr lang="en-US" dirty="0"/>
          </a:p>
        </p:txBody>
      </p:sp>
    </p:spTree>
    <p:extLst>
      <p:ext uri="{BB962C8B-B14F-4D97-AF65-F5344CB8AC3E}">
        <p14:creationId xmlns:p14="http://schemas.microsoft.com/office/powerpoint/2010/main" val="187456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lvl="0" indent="0">
              <a:buNone/>
            </a:pPr>
            <a:r>
              <a:rPr lang="en-US" u="sng" dirty="0"/>
              <a:t>Activation energy</a:t>
            </a:r>
            <a:r>
              <a:rPr lang="en-US" dirty="0"/>
              <a:t>  - the minimum energy needed to cause a chemical reaction to occur</a:t>
            </a:r>
          </a:p>
          <a:p>
            <a:r>
              <a:rPr lang="en-US" dirty="0"/>
              <a:t>Enzymes lower amount of activation energy needed </a:t>
            </a:r>
            <a:endParaRPr lang="en-US" dirty="0" smtClean="0"/>
          </a:p>
          <a:p>
            <a:pPr marL="0" indent="0">
              <a:buNone/>
            </a:pPr>
            <a:endParaRPr lang="en-US" dirty="0"/>
          </a:p>
        </p:txBody>
      </p:sp>
      <p:sp>
        <p:nvSpPr>
          <p:cNvPr id="3" name="Text Placeholder 2"/>
          <p:cNvSpPr>
            <a:spLocks noGrp="1"/>
          </p:cNvSpPr>
          <p:nvPr>
            <p:ph type="body" sz="quarter" idx="11"/>
          </p:nvPr>
        </p:nvSpPr>
        <p:spPr/>
        <p:txBody>
          <a:bodyPr/>
          <a:lstStyle/>
          <a:p>
            <a:r>
              <a:rPr lang="en-US" dirty="0" smtClean="0"/>
              <a:t>How Enzymes Work</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4270" b="7987"/>
          <a:stretch/>
        </p:blipFill>
        <p:spPr>
          <a:xfrm>
            <a:off x="2278086" y="3150638"/>
            <a:ext cx="4454772" cy="3398071"/>
          </a:xfrm>
          <a:prstGeom prst="rect">
            <a:avLst/>
          </a:prstGeom>
        </p:spPr>
      </p:pic>
    </p:spTree>
    <p:extLst>
      <p:ext uri="{BB962C8B-B14F-4D97-AF65-F5344CB8AC3E}">
        <p14:creationId xmlns:p14="http://schemas.microsoft.com/office/powerpoint/2010/main" val="295610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dirty="0" smtClean="0"/>
              <a:t>Two theories of how enzymes bind to substrates</a:t>
            </a:r>
          </a:p>
          <a:p>
            <a:r>
              <a:rPr lang="en-US" u="sng" dirty="0" smtClean="0"/>
              <a:t>Lock-and-Key Model </a:t>
            </a:r>
            <a:r>
              <a:rPr lang="en-US" dirty="0" smtClean="0"/>
              <a:t>– substrate molecule fits into enzyme just like a key fits into a lock</a:t>
            </a:r>
            <a:endParaRPr lang="en-US" dirty="0"/>
          </a:p>
          <a:p>
            <a:pPr marL="0" indent="0">
              <a:buNone/>
            </a:pPr>
            <a:endParaRPr lang="en-US" dirty="0" smtClean="0"/>
          </a:p>
          <a:p>
            <a:r>
              <a:rPr lang="en-US" u="sng" dirty="0" smtClean="0"/>
              <a:t>Induced Fit Model </a:t>
            </a:r>
            <a:r>
              <a:rPr lang="en-US" dirty="0" smtClean="0"/>
              <a:t>– enzyme’s shape changes slightly to bind with substrate </a:t>
            </a:r>
            <a:endParaRPr lang="en-US" dirty="0"/>
          </a:p>
          <a:p>
            <a:pPr lvl="1"/>
            <a:r>
              <a:rPr lang="en-US" dirty="0" smtClean="0"/>
              <a:t>More </a:t>
            </a:r>
            <a:r>
              <a:rPr lang="en-US" dirty="0"/>
              <a:t>widely </a:t>
            </a:r>
            <a:r>
              <a:rPr lang="en-US" dirty="0" smtClean="0"/>
              <a:t>accepted</a:t>
            </a:r>
            <a:endParaRPr lang="en-US" dirty="0"/>
          </a:p>
        </p:txBody>
      </p:sp>
      <p:sp>
        <p:nvSpPr>
          <p:cNvPr id="3" name="Text Placeholder 2"/>
          <p:cNvSpPr>
            <a:spLocks noGrp="1"/>
          </p:cNvSpPr>
          <p:nvPr>
            <p:ph type="body" sz="quarter" idx="11"/>
          </p:nvPr>
        </p:nvSpPr>
        <p:spPr/>
        <p:txBody>
          <a:bodyPr/>
          <a:lstStyle/>
          <a:p>
            <a:r>
              <a:rPr lang="en-US" dirty="0" smtClean="0"/>
              <a:t>How Enzymes Work</a:t>
            </a:r>
            <a:endParaRPr lang="en-US" dirty="0"/>
          </a:p>
        </p:txBody>
      </p:sp>
    </p:spTree>
    <p:extLst>
      <p:ext uri="{BB962C8B-B14F-4D97-AF65-F5344CB8AC3E}">
        <p14:creationId xmlns:p14="http://schemas.microsoft.com/office/powerpoint/2010/main" val="286171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c_finalcu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343043" y="1832945"/>
            <a:ext cx="6436507" cy="4827380"/>
          </a:xfrm>
          <a:prstGeom prst="rect">
            <a:avLst/>
          </a:prstGeom>
        </p:spPr>
      </p:pic>
      <p:sp>
        <p:nvSpPr>
          <p:cNvPr id="2" name="Text Placeholder 1"/>
          <p:cNvSpPr>
            <a:spLocks noGrp="1"/>
          </p:cNvSpPr>
          <p:nvPr>
            <p:ph type="body" sz="quarter" idx="10"/>
          </p:nvPr>
        </p:nvSpPr>
        <p:spPr/>
        <p:txBody>
          <a:bodyPr/>
          <a:lstStyle/>
          <a:p>
            <a:pPr marL="0" indent="0">
              <a:buNone/>
            </a:pPr>
            <a:r>
              <a:rPr lang="en-US" dirty="0" smtClean="0"/>
              <a:t>Induced </a:t>
            </a:r>
            <a:r>
              <a:rPr lang="en-US" dirty="0"/>
              <a:t>fit model of enzyme </a:t>
            </a:r>
            <a:r>
              <a:rPr lang="en-US" dirty="0" smtClean="0"/>
              <a:t>action</a:t>
            </a:r>
            <a:endParaRPr lang="en-US" dirty="0"/>
          </a:p>
          <a:p>
            <a:pPr marL="0" indent="0">
              <a:buNone/>
            </a:pPr>
            <a:endParaRPr lang="en-US" dirty="0" smtClean="0"/>
          </a:p>
          <a:p>
            <a:pPr marL="0" indent="0">
              <a:buNone/>
            </a:pPr>
            <a:endParaRPr lang="en-US" dirty="0"/>
          </a:p>
        </p:txBody>
      </p:sp>
      <p:sp>
        <p:nvSpPr>
          <p:cNvPr id="3" name="Text Placeholder 2"/>
          <p:cNvSpPr>
            <a:spLocks noGrp="1"/>
          </p:cNvSpPr>
          <p:nvPr>
            <p:ph type="body" sz="quarter" idx="11"/>
          </p:nvPr>
        </p:nvSpPr>
        <p:spPr/>
        <p:txBody>
          <a:bodyPr/>
          <a:lstStyle/>
          <a:p>
            <a:r>
              <a:rPr lang="en-US" dirty="0" smtClean="0"/>
              <a:t>How Enzymes Work</a:t>
            </a:r>
            <a:endParaRPr lang="en-US" dirty="0"/>
          </a:p>
        </p:txBody>
      </p:sp>
    </p:spTree>
    <p:extLst>
      <p:ext uri="{BB962C8B-B14F-4D97-AF65-F5344CB8AC3E}">
        <p14:creationId xmlns:p14="http://schemas.microsoft.com/office/powerpoint/2010/main" val="19589870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theme/theme1.xml><?xml version="1.0" encoding="utf-8"?>
<a:theme xmlns:a="http://schemas.openxmlformats.org/drawingml/2006/main" name="Template_GraphPaper-Biolog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Template_GraphPaper-Biology.pot</Template>
  <TotalTime>1719</TotalTime>
  <Words>1212</Words>
  <Application>Microsoft Office PowerPoint</Application>
  <PresentationFormat>On-screen Show (4:3)</PresentationFormat>
  <Paragraphs>104</Paragraphs>
  <Slides>11</Slides>
  <Notes>11</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Template_GraphPaper-Biology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Sapling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Beckmann</dc:creator>
  <cp:lastModifiedBy>AISD Employee</cp:lastModifiedBy>
  <cp:revision>142</cp:revision>
  <dcterms:created xsi:type="dcterms:W3CDTF">2011-11-30T20:50:40Z</dcterms:created>
  <dcterms:modified xsi:type="dcterms:W3CDTF">2013-10-07T19:34:53Z</dcterms:modified>
</cp:coreProperties>
</file>