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87" r:id="rId8"/>
    <p:sldId id="288" r:id="rId9"/>
    <p:sldId id="289" r:id="rId10"/>
    <p:sldId id="290" r:id="rId11"/>
    <p:sldId id="291" r:id="rId12"/>
    <p:sldId id="262" r:id="rId13"/>
    <p:sldId id="263" r:id="rId14"/>
    <p:sldId id="264" r:id="rId15"/>
    <p:sldId id="266" r:id="rId16"/>
    <p:sldId id="267" r:id="rId17"/>
    <p:sldId id="265" r:id="rId18"/>
    <p:sldId id="285" r:id="rId19"/>
    <p:sldId id="268" r:id="rId20"/>
    <p:sldId id="269" r:id="rId21"/>
    <p:sldId id="270" r:id="rId22"/>
    <p:sldId id="273" r:id="rId23"/>
    <p:sldId id="274" r:id="rId24"/>
    <p:sldId id="275" r:id="rId25"/>
    <p:sldId id="276" r:id="rId26"/>
    <p:sldId id="277" r:id="rId27"/>
    <p:sldId id="278" r:id="rId28"/>
    <p:sldId id="279" r:id="rId29"/>
    <p:sldId id="280" r:id="rId30"/>
    <p:sldId id="281" r:id="rId31"/>
    <p:sldId id="284"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79F4B-A07D-4B92-80D6-35C385B672A5}" type="datetimeFigureOut">
              <a:rPr lang="en-US" smtClean="0"/>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35F4B-0AB5-4910-AA45-A7E510A81941}" type="slidenum">
              <a:rPr lang="en-US" smtClean="0"/>
              <a:t>‹#›</a:t>
            </a:fld>
            <a:endParaRPr lang="en-US"/>
          </a:p>
        </p:txBody>
      </p:sp>
    </p:spTree>
    <p:extLst>
      <p:ext uri="{BB962C8B-B14F-4D97-AF65-F5344CB8AC3E}">
        <p14:creationId xmlns:p14="http://schemas.microsoft.com/office/powerpoint/2010/main" val="283155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E14CA7-C8FE-4B3D-8D3A-77AD5B9E399B}" type="slidenum">
              <a:rPr lang="en-US">
                <a:latin typeface="Arial" charset="0"/>
              </a:rPr>
              <a:pPr fontAlgn="base">
                <a:spcBef>
                  <a:spcPct val="0"/>
                </a:spcBef>
                <a:spcAft>
                  <a:spcPct val="0"/>
                </a:spcAft>
              </a:pPr>
              <a:t>26</a:t>
            </a:fld>
            <a:endParaRPr lang="en-US">
              <a:latin typeface="Arial"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B12E05-BD08-4B9E-A685-364007AF90FC}" type="slidenum">
              <a:rPr lang="en-US">
                <a:latin typeface="Arial" charset="0"/>
              </a:rPr>
              <a:pPr fontAlgn="base">
                <a:spcBef>
                  <a:spcPct val="0"/>
                </a:spcBef>
                <a:spcAft>
                  <a:spcPct val="0"/>
                </a:spcAft>
              </a:pPr>
              <a:t>27</a:t>
            </a:fld>
            <a:endParaRPr lang="en-US">
              <a:latin typeface="Arial"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83B14B-B5F1-449B-8798-B79D4713DF15}" type="slidenum">
              <a:rPr lang="en-US">
                <a:latin typeface="Arial" charset="0"/>
              </a:rPr>
              <a:pPr fontAlgn="base">
                <a:spcBef>
                  <a:spcPct val="0"/>
                </a:spcBef>
                <a:spcAft>
                  <a:spcPct val="0"/>
                </a:spcAft>
              </a:pPr>
              <a:t>28</a:t>
            </a:fld>
            <a:endParaRPr lang="en-US">
              <a:latin typeface="Arial"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4ABC29-305E-4929-92DF-BA5144C17426}" type="slidenum">
              <a:rPr lang="en-US">
                <a:latin typeface="Arial" charset="0"/>
              </a:rPr>
              <a:pPr fontAlgn="base">
                <a:spcBef>
                  <a:spcPct val="0"/>
                </a:spcBef>
                <a:spcAft>
                  <a:spcPct val="0"/>
                </a:spcAft>
              </a:pPr>
              <a:t>29</a:t>
            </a:fld>
            <a:endParaRPr lang="en-US">
              <a:latin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5D2FC3-E5BA-4661-A1FF-16AD27FBEC18}" type="slidenum">
              <a:rPr lang="en-US">
                <a:latin typeface="Arial" charset="0"/>
              </a:rPr>
              <a:pPr fontAlgn="base">
                <a:spcBef>
                  <a:spcPct val="0"/>
                </a:spcBef>
                <a:spcAft>
                  <a:spcPct val="0"/>
                </a:spcAft>
              </a:pPr>
              <a:t>30</a:t>
            </a:fld>
            <a:endParaRPr lang="en-US">
              <a:latin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1F44ED-DCFA-4BFC-9CE3-CF52C951CB6A}" type="slidenum">
              <a:rPr lang="en-US">
                <a:latin typeface="Arial" charset="0"/>
              </a:rPr>
              <a:pPr fontAlgn="base">
                <a:spcBef>
                  <a:spcPct val="0"/>
                </a:spcBef>
                <a:spcAft>
                  <a:spcPct val="0"/>
                </a:spcAft>
              </a:pPr>
              <a:t>31</a:t>
            </a:fld>
            <a:endParaRPr lang="en-US">
              <a:latin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117EF53-4B89-447F-BEA4-B0D8BF6AB704}" type="datetimeFigureOut">
              <a:rPr lang="en-US" smtClean="0"/>
              <a:pPr/>
              <a:t>2/26/2014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11E8DF2-5E92-443A-8695-2E0A9247556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17EF53-4B89-447F-BEA4-B0D8BF6AB704}"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8DF2-5E92-443A-8695-2E0A924755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17EF53-4B89-447F-BEA4-B0D8BF6AB704}"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8DF2-5E92-443A-8695-2E0A924755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17EF53-4B89-447F-BEA4-B0D8BF6AB704}"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8DF2-5E92-443A-8695-2E0A9247556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17EF53-4B89-447F-BEA4-B0D8BF6AB704}" type="datetimeFigureOut">
              <a:rPr lang="en-US" smtClean="0"/>
              <a:pPr/>
              <a:t>2/26/2014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11E8DF2-5E92-443A-8695-2E0A9247556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117EF53-4B89-447F-BEA4-B0D8BF6AB704}"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8DF2-5E92-443A-8695-2E0A9247556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117EF53-4B89-447F-BEA4-B0D8BF6AB704}" type="datetimeFigureOut">
              <a:rPr lang="en-US" smtClean="0"/>
              <a:pPr/>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E8DF2-5E92-443A-8695-2E0A9247556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17EF53-4B89-447F-BEA4-B0D8BF6AB704}" type="datetimeFigureOut">
              <a:rPr lang="en-US" smtClean="0"/>
              <a:pPr/>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E8DF2-5E92-443A-8695-2E0A924755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7EF53-4B89-447F-BEA4-B0D8BF6AB704}" type="datetimeFigureOut">
              <a:rPr lang="en-US" smtClean="0"/>
              <a:pPr/>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E8DF2-5E92-443A-8695-2E0A924755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17EF53-4B89-447F-BEA4-B0D8BF6AB704}"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8DF2-5E92-443A-8695-2E0A9247556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17EF53-4B89-447F-BEA4-B0D8BF6AB704}" type="datetimeFigureOut">
              <a:rPr lang="en-US" smtClean="0"/>
              <a:pPr/>
              <a:t>2/26/2014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11E8DF2-5E92-443A-8695-2E0A9247556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117EF53-4B89-447F-BEA4-B0D8BF6AB704}" type="datetimeFigureOut">
              <a:rPr lang="en-US" smtClean="0"/>
              <a:pPr/>
              <a:t>2/26/2014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11E8DF2-5E92-443A-8695-2E0A924755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2/24/Anemonefishfiji.jp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9/9b/Tick_engorged_with_thumb.jp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2/24/Anemonefishfiji.jp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en/5/51/Barnacles_in_tidepools.JP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5/51/Turdus_merula_Nesting.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c/cd/Lions_taking_down_cape_buffalo.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62400"/>
            <a:ext cx="6400800" cy="2667000"/>
          </a:xfrm>
        </p:spPr>
        <p:txBody>
          <a:bodyPr>
            <a:normAutofit/>
          </a:bodyPr>
          <a:lstStyle/>
          <a:p>
            <a:r>
              <a:rPr lang="en-US" dirty="0" smtClean="0">
                <a:solidFill>
                  <a:schemeClr val="tx1"/>
                </a:solidFill>
                <a:latin typeface="Arial Black" pitchFamily="34" charset="0"/>
              </a:rPr>
              <a:t>5</a:t>
            </a:r>
            <a:r>
              <a:rPr lang="en-US" baseline="30000" dirty="0" smtClean="0">
                <a:solidFill>
                  <a:schemeClr val="tx1"/>
                </a:solidFill>
                <a:latin typeface="Arial Black" pitchFamily="34" charset="0"/>
              </a:rPr>
              <a:t>th</a:t>
            </a:r>
            <a:r>
              <a:rPr lang="en-US" dirty="0" smtClean="0">
                <a:solidFill>
                  <a:schemeClr val="tx1"/>
                </a:solidFill>
                <a:latin typeface="Arial Black" pitchFamily="34" charset="0"/>
              </a:rPr>
              <a:t> Six Weeks Table of Contents</a:t>
            </a:r>
          </a:p>
          <a:p>
            <a:r>
              <a:rPr lang="en-US" dirty="0" smtClean="0">
                <a:solidFill>
                  <a:schemeClr val="tx1"/>
                </a:solidFill>
                <a:latin typeface="Arial Black" pitchFamily="34" charset="0"/>
              </a:rPr>
              <a:t>1.Energy through Trophic Levels Notes </a:t>
            </a:r>
          </a:p>
          <a:p>
            <a:pPr marL="514350" indent="-514350">
              <a:buAutoNum type="arabicPeriod" startAt="2"/>
            </a:pPr>
            <a:r>
              <a:rPr lang="en-US" dirty="0" smtClean="0">
                <a:solidFill>
                  <a:schemeClr val="tx1"/>
                </a:solidFill>
                <a:latin typeface="Arial Black" pitchFamily="34" charset="0"/>
              </a:rPr>
              <a:t>Ecology Pyramid </a:t>
            </a:r>
          </a:p>
          <a:p>
            <a:endParaRPr lang="en-US" dirty="0" smtClean="0">
              <a:solidFill>
                <a:schemeClr val="tx1"/>
              </a:solidFill>
              <a:latin typeface="Arial Black" pitchFamily="34" charset="0"/>
            </a:endParaRPr>
          </a:p>
          <a:p>
            <a:pPr marL="514350" indent="-514350">
              <a:buAutoNum type="arabicPeriod" startAt="4"/>
            </a:pPr>
            <a:endParaRPr lang="en-US" dirty="0" smtClean="0"/>
          </a:p>
          <a:p>
            <a:endParaRPr lang="en-US" dirty="0"/>
          </a:p>
        </p:txBody>
      </p:sp>
      <p:sp>
        <p:nvSpPr>
          <p:cNvPr id="2" name="Title 1"/>
          <p:cNvSpPr>
            <a:spLocks noGrp="1"/>
          </p:cNvSpPr>
          <p:nvPr>
            <p:ph type="ctrTitle"/>
          </p:nvPr>
        </p:nvSpPr>
        <p:spPr>
          <a:xfrm>
            <a:off x="381000" y="1219200"/>
            <a:ext cx="8229600" cy="2819400"/>
          </a:xfrm>
        </p:spPr>
        <p:txBody>
          <a:bodyPr>
            <a:normAutofit/>
          </a:bodyPr>
          <a:lstStyle/>
          <a:p>
            <a:r>
              <a:rPr lang="en-US" b="1" dirty="0" smtClean="0"/>
              <a:t>ENERGY FLOW THROUGH TROPHIC LEVELS</a:t>
            </a:r>
            <a:r>
              <a:rPr lang="en-US" sz="2500" b="1" dirty="0" smtClean="0">
                <a:solidFill>
                  <a:schemeClr val="tx1"/>
                </a:solidFill>
                <a:latin typeface="Arial" pitchFamily="34" charset="0"/>
                <a:cs typeface="Arial" pitchFamily="34" charset="0"/>
              </a:rPr>
              <a:t>.</a:t>
            </a:r>
            <a:br>
              <a:rPr lang="en-US" sz="2500" b="1" dirty="0" smtClean="0">
                <a:solidFill>
                  <a:schemeClr val="tx1"/>
                </a:solidFill>
                <a:latin typeface="Arial" pitchFamily="34" charset="0"/>
                <a:cs typeface="Arial" pitchFamily="34" charset="0"/>
              </a:rPr>
            </a:br>
            <a:endParaRPr lang="en-US" sz="25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Extract 3"/>
          <p:cNvSpPr/>
          <p:nvPr/>
        </p:nvSpPr>
        <p:spPr>
          <a:xfrm>
            <a:off x="838200" y="228600"/>
            <a:ext cx="8305800" cy="6019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828800" y="4876800"/>
            <a:ext cx="63627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95600" y="3352800"/>
            <a:ext cx="42672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800" y="2057400"/>
            <a:ext cx="2514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09800" y="4953000"/>
            <a:ext cx="5105400" cy="461665"/>
          </a:xfrm>
          <a:prstGeom prst="rect">
            <a:avLst/>
          </a:prstGeom>
          <a:noFill/>
        </p:spPr>
        <p:txBody>
          <a:bodyPr wrap="square" rtlCol="0">
            <a:spAutoFit/>
          </a:bodyPr>
          <a:lstStyle/>
          <a:p>
            <a:pPr algn="ctr"/>
            <a:r>
              <a:rPr lang="en-US" sz="2400" dirty="0" smtClean="0">
                <a:latin typeface="Arial Black" pitchFamily="34" charset="0"/>
              </a:rPr>
              <a:t>Producers-</a:t>
            </a:r>
          </a:p>
        </p:txBody>
      </p:sp>
      <p:sp>
        <p:nvSpPr>
          <p:cNvPr id="16" name="TextBox 15"/>
          <p:cNvSpPr txBox="1"/>
          <p:nvPr/>
        </p:nvSpPr>
        <p:spPr>
          <a:xfrm>
            <a:off x="838200" y="533400"/>
            <a:ext cx="2590800" cy="369332"/>
          </a:xfrm>
          <a:prstGeom prst="rect">
            <a:avLst/>
          </a:prstGeom>
          <a:noFill/>
        </p:spPr>
        <p:txBody>
          <a:bodyPr wrap="square" rtlCol="0">
            <a:spAutoFit/>
          </a:bodyPr>
          <a:lstStyle/>
          <a:p>
            <a:r>
              <a:rPr lang="en-US" dirty="0" smtClean="0">
                <a:solidFill>
                  <a:srgbClr val="0070C0"/>
                </a:solidFill>
                <a:latin typeface="Arial Black" pitchFamily="34" charset="0"/>
              </a:rPr>
              <a:t>Pyramid of Energy</a:t>
            </a:r>
            <a:endParaRPr lang="en-US" dirty="0">
              <a:solidFill>
                <a:srgbClr val="0070C0"/>
              </a:solidFill>
              <a:latin typeface="Arial Black" pitchFamily="34" charset="0"/>
            </a:endParaRPr>
          </a:p>
        </p:txBody>
      </p:sp>
      <p:sp>
        <p:nvSpPr>
          <p:cNvPr id="17" name="TextBox 16"/>
          <p:cNvSpPr txBox="1"/>
          <p:nvPr/>
        </p:nvSpPr>
        <p:spPr>
          <a:xfrm>
            <a:off x="152400" y="5105400"/>
            <a:ext cx="1676400" cy="584775"/>
          </a:xfrm>
          <a:prstGeom prst="rect">
            <a:avLst/>
          </a:prstGeom>
          <a:noFill/>
        </p:spPr>
        <p:txBody>
          <a:bodyPr wrap="square" rtlCol="0">
            <a:spAutoFit/>
          </a:bodyPr>
          <a:lstStyle/>
          <a:p>
            <a:r>
              <a:rPr lang="en-US" sz="3200" dirty="0" smtClean="0">
                <a:solidFill>
                  <a:srgbClr val="0070C0"/>
                </a:solidFill>
                <a:latin typeface="Arial Black" pitchFamily="34" charset="0"/>
              </a:rPr>
              <a:t>100%</a:t>
            </a:r>
            <a:endParaRPr lang="en-US" sz="3200" dirty="0">
              <a:solidFill>
                <a:srgbClr val="0070C0"/>
              </a:solidFill>
              <a:latin typeface="Arial Black" pitchFamily="34" charset="0"/>
            </a:endParaRPr>
          </a:p>
        </p:txBody>
      </p:sp>
      <p:sp>
        <p:nvSpPr>
          <p:cNvPr id="18" name="Right Arrow 17"/>
          <p:cNvSpPr/>
          <p:nvPr/>
        </p:nvSpPr>
        <p:spPr>
          <a:xfrm rot="18031456">
            <a:off x="1284263" y="4606847"/>
            <a:ext cx="930187" cy="2795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Bent Arrow 18"/>
          <p:cNvSpPr/>
          <p:nvPr/>
        </p:nvSpPr>
        <p:spPr>
          <a:xfrm flipH="1">
            <a:off x="990600" y="4572000"/>
            <a:ext cx="304800" cy="381000"/>
          </a:xfrm>
          <a:prstGeom prst="bentArrow">
            <a:avLst>
              <a:gd name="adj1" fmla="val 25000"/>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0" y="4343400"/>
            <a:ext cx="1219200" cy="461665"/>
          </a:xfrm>
          <a:prstGeom prst="rect">
            <a:avLst/>
          </a:prstGeom>
          <a:noFill/>
        </p:spPr>
        <p:txBody>
          <a:bodyPr wrap="square" rtlCol="0">
            <a:spAutoFit/>
          </a:bodyPr>
          <a:lstStyle/>
          <a:p>
            <a:r>
              <a:rPr lang="en-US" sz="2400" dirty="0" smtClean="0">
                <a:solidFill>
                  <a:srgbClr val="0070C0"/>
                </a:solidFill>
                <a:latin typeface="Arial Black" pitchFamily="34" charset="0"/>
              </a:rPr>
              <a:t>90%</a:t>
            </a:r>
            <a:endParaRPr lang="en-US" sz="2400" dirty="0">
              <a:solidFill>
                <a:srgbClr val="0070C0"/>
              </a:solidFill>
              <a:latin typeface="Arial Black" pitchFamily="34" charset="0"/>
            </a:endParaRPr>
          </a:p>
        </p:txBody>
      </p:sp>
      <p:sp>
        <p:nvSpPr>
          <p:cNvPr id="21" name="TextBox 20"/>
          <p:cNvSpPr txBox="1"/>
          <p:nvPr/>
        </p:nvSpPr>
        <p:spPr>
          <a:xfrm>
            <a:off x="2362200" y="2362200"/>
            <a:ext cx="990600" cy="523220"/>
          </a:xfrm>
          <a:prstGeom prst="rect">
            <a:avLst/>
          </a:prstGeom>
          <a:noFill/>
        </p:spPr>
        <p:txBody>
          <a:bodyPr wrap="square" rtlCol="0">
            <a:spAutoFit/>
          </a:bodyPr>
          <a:lstStyle/>
          <a:p>
            <a:r>
              <a:rPr lang="en-US" sz="2800" dirty="0" smtClean="0">
                <a:solidFill>
                  <a:srgbClr val="0070C0"/>
                </a:solidFill>
                <a:latin typeface="Arial Black" pitchFamily="34" charset="0"/>
              </a:rPr>
              <a:t>1%</a:t>
            </a:r>
            <a:endParaRPr lang="en-US" sz="2800" dirty="0">
              <a:solidFill>
                <a:srgbClr val="0070C0"/>
              </a:solidFill>
              <a:latin typeface="Arial Black" pitchFamily="34" charset="0"/>
            </a:endParaRPr>
          </a:p>
        </p:txBody>
      </p:sp>
      <p:sp>
        <p:nvSpPr>
          <p:cNvPr id="22" name="Right Arrow 21"/>
          <p:cNvSpPr/>
          <p:nvPr/>
        </p:nvSpPr>
        <p:spPr>
          <a:xfrm rot="18031456">
            <a:off x="2120229" y="3216661"/>
            <a:ext cx="930187" cy="32342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Bent Arrow 22"/>
          <p:cNvSpPr/>
          <p:nvPr/>
        </p:nvSpPr>
        <p:spPr>
          <a:xfrm flipH="1">
            <a:off x="1981200" y="3124200"/>
            <a:ext cx="304800" cy="381000"/>
          </a:xfrm>
          <a:prstGeom prst="bentArrow">
            <a:avLst>
              <a:gd name="adj1" fmla="val 25000"/>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895600" y="2561602"/>
            <a:ext cx="4495800" cy="677108"/>
          </a:xfrm>
          <a:prstGeom prst="rect">
            <a:avLst/>
          </a:prstGeom>
          <a:noFill/>
        </p:spPr>
        <p:txBody>
          <a:bodyPr wrap="square" rtlCol="0">
            <a:spAutoFit/>
          </a:bodyPr>
          <a:lstStyle/>
          <a:p>
            <a:pPr algn="ctr"/>
            <a:r>
              <a:rPr lang="en-US" sz="2000" dirty="0" smtClean="0">
                <a:latin typeface="Arial Black" pitchFamily="34" charset="0"/>
              </a:rPr>
              <a:t>Secondary Consumers-</a:t>
            </a:r>
          </a:p>
          <a:p>
            <a:pPr algn="ctr"/>
            <a:endParaRPr lang="en-US" dirty="0"/>
          </a:p>
        </p:txBody>
      </p:sp>
      <p:sp>
        <p:nvSpPr>
          <p:cNvPr id="34" name="TextBox 33"/>
          <p:cNvSpPr txBox="1"/>
          <p:nvPr/>
        </p:nvSpPr>
        <p:spPr>
          <a:xfrm>
            <a:off x="1600200" y="3810000"/>
            <a:ext cx="1219200" cy="523220"/>
          </a:xfrm>
          <a:prstGeom prst="rect">
            <a:avLst/>
          </a:prstGeom>
          <a:noFill/>
        </p:spPr>
        <p:txBody>
          <a:bodyPr wrap="square" rtlCol="0">
            <a:spAutoFit/>
          </a:bodyPr>
          <a:lstStyle/>
          <a:p>
            <a:r>
              <a:rPr lang="en-US" sz="2800" dirty="0" smtClean="0">
                <a:solidFill>
                  <a:srgbClr val="0070C0"/>
                </a:solidFill>
                <a:latin typeface="Arial Black" pitchFamily="34" charset="0"/>
              </a:rPr>
              <a:t>10%</a:t>
            </a:r>
            <a:endParaRPr lang="en-US" sz="2800" dirty="0">
              <a:solidFill>
                <a:srgbClr val="0070C0"/>
              </a:solidFill>
              <a:latin typeface="Arial Black" pitchFamily="34" charset="0"/>
            </a:endParaRPr>
          </a:p>
        </p:txBody>
      </p:sp>
      <p:sp>
        <p:nvSpPr>
          <p:cNvPr id="25" name="Right Arrow 24"/>
          <p:cNvSpPr/>
          <p:nvPr/>
        </p:nvSpPr>
        <p:spPr>
          <a:xfrm rot="18031456">
            <a:off x="3128679" y="1794604"/>
            <a:ext cx="737289" cy="27809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p:cNvSpPr txBox="1"/>
          <p:nvPr/>
        </p:nvSpPr>
        <p:spPr>
          <a:xfrm>
            <a:off x="3200400" y="838200"/>
            <a:ext cx="990600" cy="523220"/>
          </a:xfrm>
          <a:prstGeom prst="rect">
            <a:avLst/>
          </a:prstGeom>
          <a:noFill/>
        </p:spPr>
        <p:txBody>
          <a:bodyPr wrap="square" rtlCol="0">
            <a:spAutoFit/>
          </a:bodyPr>
          <a:lstStyle/>
          <a:p>
            <a:r>
              <a:rPr lang="en-US" sz="2800" dirty="0" smtClean="0">
                <a:solidFill>
                  <a:srgbClr val="0070C0"/>
                </a:solidFill>
                <a:latin typeface="Arial Black" pitchFamily="34" charset="0"/>
              </a:rPr>
              <a:t>.1%</a:t>
            </a:r>
            <a:endParaRPr lang="en-US" sz="2800" dirty="0">
              <a:solidFill>
                <a:srgbClr val="0070C0"/>
              </a:solidFill>
              <a:latin typeface="Arial Black" pitchFamily="34" charset="0"/>
            </a:endParaRPr>
          </a:p>
        </p:txBody>
      </p:sp>
      <p:sp>
        <p:nvSpPr>
          <p:cNvPr id="27" name="TextBox 26"/>
          <p:cNvSpPr txBox="1"/>
          <p:nvPr/>
        </p:nvSpPr>
        <p:spPr>
          <a:xfrm>
            <a:off x="914400" y="2743200"/>
            <a:ext cx="838200" cy="461665"/>
          </a:xfrm>
          <a:prstGeom prst="rect">
            <a:avLst/>
          </a:prstGeom>
          <a:noFill/>
        </p:spPr>
        <p:txBody>
          <a:bodyPr wrap="square" rtlCol="0">
            <a:spAutoFit/>
          </a:bodyPr>
          <a:lstStyle/>
          <a:p>
            <a:r>
              <a:rPr lang="en-US" sz="2400" dirty="0" smtClean="0">
                <a:solidFill>
                  <a:srgbClr val="0070C0"/>
                </a:solidFill>
                <a:latin typeface="Arial Black" pitchFamily="34" charset="0"/>
              </a:rPr>
              <a:t>9%</a:t>
            </a:r>
            <a:endParaRPr lang="en-US" sz="2400" dirty="0">
              <a:solidFill>
                <a:srgbClr val="0070C0"/>
              </a:solidFill>
              <a:latin typeface="Arial Black" pitchFamily="34" charset="0"/>
            </a:endParaRPr>
          </a:p>
        </p:txBody>
      </p:sp>
      <p:sp>
        <p:nvSpPr>
          <p:cNvPr id="28" name="Bent Arrow 27"/>
          <p:cNvSpPr/>
          <p:nvPr/>
        </p:nvSpPr>
        <p:spPr>
          <a:xfrm flipH="1">
            <a:off x="2743200" y="1752600"/>
            <a:ext cx="304800" cy="381000"/>
          </a:xfrm>
          <a:prstGeom prst="bentArrow">
            <a:avLst>
              <a:gd name="adj1" fmla="val 25000"/>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1828800" y="1600200"/>
            <a:ext cx="838200" cy="461665"/>
          </a:xfrm>
          <a:prstGeom prst="rect">
            <a:avLst/>
          </a:prstGeom>
          <a:noFill/>
        </p:spPr>
        <p:txBody>
          <a:bodyPr wrap="square" rtlCol="0">
            <a:spAutoFit/>
          </a:bodyPr>
          <a:lstStyle/>
          <a:p>
            <a:r>
              <a:rPr lang="en-US" sz="2400" dirty="0" smtClean="0">
                <a:solidFill>
                  <a:srgbClr val="0070C0"/>
                </a:solidFill>
                <a:latin typeface="Arial Black" pitchFamily="34" charset="0"/>
              </a:rPr>
              <a:t>.9%</a:t>
            </a:r>
            <a:endParaRPr lang="en-US" sz="2400" dirty="0">
              <a:solidFill>
                <a:srgbClr val="0070C0"/>
              </a:solidFill>
              <a:latin typeface="Arial Black" pitchFamily="34" charset="0"/>
            </a:endParaRPr>
          </a:p>
        </p:txBody>
      </p:sp>
      <p:sp>
        <p:nvSpPr>
          <p:cNvPr id="30" name="TextBox 29"/>
          <p:cNvSpPr txBox="1"/>
          <p:nvPr/>
        </p:nvSpPr>
        <p:spPr>
          <a:xfrm>
            <a:off x="3829050" y="1052675"/>
            <a:ext cx="2362200" cy="707886"/>
          </a:xfrm>
          <a:prstGeom prst="rect">
            <a:avLst/>
          </a:prstGeom>
          <a:noFill/>
        </p:spPr>
        <p:txBody>
          <a:bodyPr wrap="square" rtlCol="0">
            <a:spAutoFit/>
          </a:bodyPr>
          <a:lstStyle/>
          <a:p>
            <a:pPr algn="ctr"/>
            <a:r>
              <a:rPr lang="en-US" sz="2000" dirty="0" err="1" smtClean="0">
                <a:latin typeface="Arial Black" pitchFamily="34" charset="0"/>
              </a:rPr>
              <a:t>Teritary</a:t>
            </a:r>
            <a:r>
              <a:rPr lang="en-US" sz="2000" dirty="0" smtClean="0">
                <a:latin typeface="Arial Black" pitchFamily="34" charset="0"/>
              </a:rPr>
              <a:t> </a:t>
            </a:r>
          </a:p>
          <a:p>
            <a:pPr algn="ctr"/>
            <a:r>
              <a:rPr lang="en-US" sz="2000" dirty="0" smtClean="0">
                <a:latin typeface="Arial Black" pitchFamily="34" charset="0"/>
              </a:rPr>
              <a:t>Consumers</a:t>
            </a:r>
          </a:p>
        </p:txBody>
      </p:sp>
      <p:sp>
        <p:nvSpPr>
          <p:cNvPr id="36" name="TextBox 35"/>
          <p:cNvSpPr txBox="1"/>
          <p:nvPr/>
        </p:nvSpPr>
        <p:spPr>
          <a:xfrm>
            <a:off x="2362200" y="4011262"/>
            <a:ext cx="5334000" cy="738664"/>
          </a:xfrm>
          <a:prstGeom prst="rect">
            <a:avLst/>
          </a:prstGeom>
          <a:noFill/>
        </p:spPr>
        <p:txBody>
          <a:bodyPr wrap="square" rtlCol="0">
            <a:spAutoFit/>
          </a:bodyPr>
          <a:lstStyle/>
          <a:p>
            <a:pPr algn="ctr"/>
            <a:r>
              <a:rPr lang="en-US" sz="2400" dirty="0" smtClean="0">
                <a:latin typeface="Arial Black" pitchFamily="34" charset="0"/>
              </a:rPr>
              <a:t>Primary Consumers-</a:t>
            </a:r>
          </a:p>
          <a:p>
            <a:pPr algn="ctr"/>
            <a:endParaRPr lang="en-US" dirty="0"/>
          </a:p>
        </p:txBody>
      </p:sp>
    </p:spTree>
    <p:extLst>
      <p:ext uri="{BB962C8B-B14F-4D97-AF65-F5344CB8AC3E}">
        <p14:creationId xmlns:p14="http://schemas.microsoft.com/office/powerpoint/2010/main" val="2085524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68056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091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tx1"/>
                </a:solidFill>
                <a:latin typeface="Arial Black" pitchFamily="34" charset="0"/>
              </a:rPr>
              <a:t>Ecological Pyramids</a:t>
            </a:r>
            <a:endParaRPr lang="en-US" b="1" dirty="0">
              <a:solidFill>
                <a:schemeClr val="tx1"/>
              </a:solidFill>
              <a:latin typeface="Arial Black" pitchFamily="34" charset="0"/>
            </a:endParaRPr>
          </a:p>
        </p:txBody>
      </p:sp>
      <p:sp>
        <p:nvSpPr>
          <p:cNvPr id="3" name="Content Placeholder 2"/>
          <p:cNvSpPr>
            <a:spLocks noGrp="1"/>
          </p:cNvSpPr>
          <p:nvPr>
            <p:ph sz="quarter" idx="1"/>
          </p:nvPr>
        </p:nvSpPr>
        <p:spPr>
          <a:xfrm>
            <a:off x="914400" y="1447800"/>
            <a:ext cx="8001000" cy="4572000"/>
          </a:xfrm>
        </p:spPr>
        <p:txBody>
          <a:bodyPr>
            <a:normAutofit fontScale="92500"/>
          </a:bodyPr>
          <a:lstStyle/>
          <a:p>
            <a:pPr marL="514350" indent="-514350">
              <a:buAutoNum type="arabicPeriod"/>
            </a:pPr>
            <a:r>
              <a:rPr lang="en-US" sz="4000" dirty="0" smtClean="0">
                <a:latin typeface="Arial Black" pitchFamily="34" charset="0"/>
              </a:rPr>
              <a:t>Pyramid of energy- amount of energy(Rule of 10)</a:t>
            </a:r>
          </a:p>
          <a:p>
            <a:pPr marL="514350" indent="-514350">
              <a:buAutoNum type="arabicPeriod"/>
            </a:pPr>
            <a:r>
              <a:rPr lang="en-US" sz="4000" dirty="0" smtClean="0">
                <a:latin typeface="Arial Black" pitchFamily="34" charset="0"/>
              </a:rPr>
              <a:t>Pyramid of numbers- # of organisms</a:t>
            </a:r>
          </a:p>
          <a:p>
            <a:pPr marL="514350" indent="-514350">
              <a:buAutoNum type="arabicPeriod"/>
            </a:pPr>
            <a:r>
              <a:rPr lang="en-US" sz="4000" dirty="0" smtClean="0">
                <a:latin typeface="Arial Black" pitchFamily="34" charset="0"/>
              </a:rPr>
              <a:t>Pyramid of biomass-total mass of dry organic matter</a:t>
            </a:r>
            <a:endParaRPr lang="en-US" sz="4000" dirty="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Anemonefishfiji.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057400"/>
            <a:ext cx="7772400" cy="1470025"/>
          </a:xfrm>
        </p:spPr>
        <p:txBody>
          <a:bodyPr>
            <a:noAutofit/>
          </a:bodyPr>
          <a:lstStyle/>
          <a:p>
            <a:pPr fontAlgn="auto">
              <a:spcAft>
                <a:spcPts val="0"/>
              </a:spcAft>
              <a:defRPr/>
            </a:pPr>
            <a:r>
              <a:rPr lang="en-US" sz="9600" dirty="0" smtClean="0">
                <a:solidFill>
                  <a:schemeClr val="tx1"/>
                </a:solidFill>
              </a:rPr>
              <a:t>Symbiosis</a:t>
            </a:r>
            <a:endParaRPr lang="en-US" sz="9600" dirty="0">
              <a:solidFill>
                <a:schemeClr val="tx1"/>
              </a:solidFill>
            </a:endParaRPr>
          </a:p>
        </p:txBody>
      </p:sp>
      <p:sp>
        <p:nvSpPr>
          <p:cNvPr id="3" name="Subtitle 2"/>
          <p:cNvSpPr>
            <a:spLocks noGrp="1"/>
          </p:cNvSpPr>
          <p:nvPr>
            <p:ph type="subTitle" idx="1"/>
          </p:nvPr>
        </p:nvSpPr>
        <p:spPr>
          <a:xfrm>
            <a:off x="0" y="3657600"/>
            <a:ext cx="9144000" cy="1752600"/>
          </a:xfrm>
        </p:spPr>
        <p:txBody>
          <a:bodyPr>
            <a:noAutofit/>
          </a:bodyPr>
          <a:lstStyle/>
          <a:p>
            <a:pPr fontAlgn="auto">
              <a:spcAft>
                <a:spcPts val="0"/>
              </a:spcAft>
              <a:buFont typeface="Arial" pitchFamily="34" charset="0"/>
              <a:buNone/>
              <a:defRPr/>
            </a:pPr>
            <a:r>
              <a:rPr lang="en-US" sz="6000" dirty="0" smtClean="0">
                <a:solidFill>
                  <a:srgbClr val="FF0000"/>
                </a:solidFill>
              </a:rPr>
              <a:t>Ecological relationship of sorts…</a:t>
            </a:r>
            <a:endParaRPr lang="en-US" sz="60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ttp://www.ms-starship.com/sciencenew/images/PICT006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Autofit/>
          </a:bodyPr>
          <a:lstStyle/>
          <a:p>
            <a:pPr fontAlgn="auto">
              <a:spcAft>
                <a:spcPts val="0"/>
              </a:spcAft>
              <a:defRPr/>
            </a:pPr>
            <a:r>
              <a:rPr lang="en-US" sz="8800" dirty="0" smtClean="0"/>
              <a:t>Symbiosis</a:t>
            </a:r>
            <a:endParaRPr lang="en-US" sz="8800" dirty="0"/>
          </a:p>
        </p:txBody>
      </p:sp>
      <p:sp>
        <p:nvSpPr>
          <p:cNvPr id="3" name="Content Placeholder 2"/>
          <p:cNvSpPr>
            <a:spLocks noGrp="1"/>
          </p:cNvSpPr>
          <p:nvPr>
            <p:ph idx="1"/>
          </p:nvPr>
        </p:nvSpPr>
        <p:spPr>
          <a:xfrm>
            <a:off x="0" y="3810000"/>
            <a:ext cx="9144000" cy="2895600"/>
          </a:xfrm>
          <a:solidFill>
            <a:schemeClr val="tx1"/>
          </a:solidFill>
        </p:spPr>
        <p:txBody>
          <a:bodyPr/>
          <a:lstStyle/>
          <a:p>
            <a:pPr fontAlgn="auto">
              <a:spcAft>
                <a:spcPts val="0"/>
              </a:spcAft>
              <a:buFont typeface="Arial" pitchFamily="34" charset="0"/>
              <a:buChar char="•"/>
              <a:defRPr/>
            </a:pPr>
            <a:r>
              <a:rPr lang="en-US" dirty="0" smtClean="0">
                <a:solidFill>
                  <a:schemeClr val="accent3">
                    <a:lumMod val="20000"/>
                    <a:lumOff val="80000"/>
                  </a:schemeClr>
                </a:solidFill>
              </a:rPr>
              <a:t>Symbiosis is a permanent relationship between two or more </a:t>
            </a:r>
            <a:r>
              <a:rPr lang="en-US" u="sng" dirty="0" smtClean="0">
                <a:solidFill>
                  <a:schemeClr val="accent3">
                    <a:lumMod val="20000"/>
                    <a:lumOff val="80000"/>
                  </a:schemeClr>
                </a:solidFill>
              </a:rPr>
              <a:t>different</a:t>
            </a:r>
            <a:r>
              <a:rPr lang="en-US" dirty="0" smtClean="0">
                <a:solidFill>
                  <a:schemeClr val="accent3">
                    <a:lumMod val="20000"/>
                    <a:lumOff val="80000"/>
                  </a:schemeClr>
                </a:solidFill>
              </a:rPr>
              <a:t> organisms.</a:t>
            </a:r>
          </a:p>
          <a:p>
            <a:pPr fontAlgn="auto">
              <a:spcAft>
                <a:spcPts val="0"/>
              </a:spcAft>
              <a:buFont typeface="Arial" pitchFamily="34" charset="0"/>
              <a:buChar char="•"/>
              <a:defRPr/>
            </a:pPr>
            <a:r>
              <a:rPr lang="en-US" dirty="0" smtClean="0">
                <a:solidFill>
                  <a:schemeClr val="accent3">
                    <a:lumMod val="20000"/>
                    <a:lumOff val="80000"/>
                  </a:schemeClr>
                </a:solidFill>
              </a:rPr>
              <a:t>Symbiotic relationships are very important in nature and happen all around us.</a:t>
            </a:r>
          </a:p>
          <a:p>
            <a:pPr fontAlgn="auto">
              <a:spcAft>
                <a:spcPts val="0"/>
              </a:spcAft>
              <a:buFont typeface="Arial" pitchFamily="34" charset="0"/>
              <a:buChar char="•"/>
              <a:defRPr/>
            </a:pPr>
            <a:r>
              <a:rPr lang="en-US" dirty="0" smtClean="0">
                <a:solidFill>
                  <a:srgbClr val="FFC000"/>
                </a:solidFill>
              </a:rPr>
              <a:t>Can you think of an example? </a:t>
            </a:r>
            <a:r>
              <a:rPr lang="en-US" i="1" dirty="0" smtClean="0">
                <a:solidFill>
                  <a:srgbClr val="FFC000"/>
                </a:solidFill>
              </a:rPr>
              <a:t>HINT SEE PICTURE!</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File:Tick engorged with thumb.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Autofit/>
          </a:bodyPr>
          <a:lstStyle/>
          <a:p>
            <a:pPr fontAlgn="auto">
              <a:spcAft>
                <a:spcPts val="0"/>
              </a:spcAft>
              <a:defRPr/>
            </a:pPr>
            <a:r>
              <a:rPr lang="en-US" sz="9600" dirty="0" smtClean="0"/>
              <a:t>Symbiosis</a:t>
            </a:r>
            <a:endParaRPr lang="en-US" sz="9600" dirty="0"/>
          </a:p>
        </p:txBody>
      </p:sp>
      <p:sp>
        <p:nvSpPr>
          <p:cNvPr id="3" name="Content Placeholder 2"/>
          <p:cNvSpPr>
            <a:spLocks noGrp="1"/>
          </p:cNvSpPr>
          <p:nvPr>
            <p:ph idx="1"/>
          </p:nvPr>
        </p:nvSpPr>
        <p:spPr>
          <a:xfrm>
            <a:off x="0" y="914400"/>
            <a:ext cx="9144000" cy="2895600"/>
          </a:xfrm>
          <a:solidFill>
            <a:srgbClr val="FF0000"/>
          </a:solidFill>
        </p:spPr>
        <p:txBody>
          <a:bodyPr/>
          <a:lstStyle/>
          <a:p>
            <a:pPr fontAlgn="auto">
              <a:spcAft>
                <a:spcPts val="0"/>
              </a:spcAft>
              <a:buFont typeface="Arial" pitchFamily="34" charset="0"/>
              <a:buChar char="•"/>
              <a:defRPr/>
            </a:pPr>
            <a:r>
              <a:rPr lang="en-US" dirty="0" smtClean="0">
                <a:solidFill>
                  <a:schemeClr val="bg1"/>
                </a:solidFill>
              </a:rPr>
              <a:t>There are 3 types of Symbiosis:</a:t>
            </a:r>
          </a:p>
          <a:p>
            <a:pPr marL="514350" indent="-514350" fontAlgn="auto">
              <a:spcAft>
                <a:spcPts val="0"/>
              </a:spcAft>
              <a:buFont typeface="Arial" pitchFamily="34" charset="0"/>
              <a:buNone/>
              <a:defRPr/>
            </a:pPr>
            <a:r>
              <a:rPr lang="en-US" dirty="0" smtClean="0">
                <a:solidFill>
                  <a:schemeClr val="bg1"/>
                </a:solidFill>
              </a:rPr>
              <a:t>2. </a:t>
            </a:r>
            <a:r>
              <a:rPr lang="en-US" dirty="0" smtClean="0">
                <a:solidFill>
                  <a:srgbClr val="FFFF00"/>
                </a:solidFill>
              </a:rPr>
              <a:t>Parasitism – </a:t>
            </a:r>
            <a:r>
              <a:rPr lang="en-US" dirty="0" smtClean="0">
                <a:solidFill>
                  <a:srgbClr val="FFFF00"/>
                </a:solidFill>
              </a:rPr>
              <a:t>a form of symbiosis in which one organism derives nutrients from a the second organism which one suffers some harm but is usually not  harmed.(A tick is the parasite that feeds off a dog which is the prey.) one </a:t>
            </a:r>
            <a:r>
              <a:rPr lang="en-US" dirty="0" smtClean="0">
                <a:solidFill>
                  <a:srgbClr val="FFFF00"/>
                </a:solidFill>
              </a:rPr>
              <a:t>organism benefits the other is harmed.  + -</a:t>
            </a:r>
          </a:p>
        </p:txBody>
      </p:sp>
      <p:sp>
        <p:nvSpPr>
          <p:cNvPr id="5" name="Rectangle 4"/>
          <p:cNvSpPr>
            <a:spLocks noChangeArrowheads="1"/>
          </p:cNvSpPr>
          <p:nvPr/>
        </p:nvSpPr>
        <p:spPr bwMode="auto">
          <a:xfrm>
            <a:off x="4038600" y="4419600"/>
            <a:ext cx="4572000" cy="646113"/>
          </a:xfrm>
          <a:prstGeom prst="rect">
            <a:avLst/>
          </a:prstGeom>
          <a:solidFill>
            <a:schemeClr val="bg1"/>
          </a:solidFill>
          <a:ln w="9525">
            <a:noFill/>
            <a:miter lim="800000"/>
            <a:headEnd/>
            <a:tailEnd/>
          </a:ln>
        </p:spPr>
        <p:txBody>
          <a:bodyPr>
            <a:spAutoFit/>
          </a:bodyPr>
          <a:lstStyle/>
          <a:p>
            <a:pPr eaLnBrk="0" hangingPunct="0">
              <a:spcBef>
                <a:spcPct val="50000"/>
              </a:spcBef>
            </a:pPr>
            <a:r>
              <a:rPr lang="en-US">
                <a:solidFill>
                  <a:srgbClr val="211D1E"/>
                </a:solidFill>
              </a:rPr>
              <a:t>The tick feeds on the dog. The tick could transmit disease to the host. </a:t>
            </a:r>
          </a:p>
        </p:txBody>
      </p:sp>
      <p:pic>
        <p:nvPicPr>
          <p:cNvPr id="6" name="il_fi" descr="http://2.bp.blogspot.com/-3AbMDBsDK_Q/UHOXG6m05KI/AAAAAAAAAFc/JkUx9bl4H_A/s400/smiley-face1.jpg"/>
          <p:cNvPicPr/>
          <p:nvPr/>
        </p:nvPicPr>
        <p:blipFill>
          <a:blip r:embed="rId4" cstate="print"/>
          <a:srcRect/>
          <a:stretch>
            <a:fillRect/>
          </a:stretch>
        </p:blipFill>
        <p:spPr bwMode="auto">
          <a:xfrm>
            <a:off x="1889646" y="3124200"/>
            <a:ext cx="685800" cy="609600"/>
          </a:xfrm>
          <a:prstGeom prst="rect">
            <a:avLst/>
          </a:prstGeom>
          <a:noFill/>
          <a:ln w="9525">
            <a:noFill/>
            <a:miter lim="800000"/>
            <a:headEnd/>
            <a:tailEnd/>
          </a:ln>
        </p:spPr>
      </p:pic>
      <p:pic>
        <p:nvPicPr>
          <p:cNvPr id="7" name="il_fi" descr="http://haniyateen.com/img/191/-cool-names-smiley-faces/smiley-face-sad.png"/>
          <p:cNvPicPr/>
          <p:nvPr/>
        </p:nvPicPr>
        <p:blipFill>
          <a:blip r:embed="rId5" cstate="print"/>
          <a:srcRect/>
          <a:stretch>
            <a:fillRect/>
          </a:stretch>
        </p:blipFill>
        <p:spPr bwMode="auto">
          <a:xfrm>
            <a:off x="3200400" y="3098042"/>
            <a:ext cx="6858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Anemonefishfiji.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52400" y="5334000"/>
            <a:ext cx="9144000" cy="1143000"/>
          </a:xfrm>
        </p:spPr>
        <p:txBody>
          <a:bodyPr>
            <a:noAutofit/>
          </a:bodyPr>
          <a:lstStyle/>
          <a:p>
            <a:pPr fontAlgn="auto">
              <a:spcAft>
                <a:spcPts val="0"/>
              </a:spcAft>
              <a:defRPr/>
            </a:pPr>
            <a:r>
              <a:rPr lang="en-US" sz="9600" dirty="0" smtClean="0"/>
              <a:t>Symbiosis</a:t>
            </a:r>
            <a:endParaRPr lang="en-US" sz="9600" dirty="0"/>
          </a:p>
        </p:txBody>
      </p:sp>
      <p:sp>
        <p:nvSpPr>
          <p:cNvPr id="3" name="Content Placeholder 2"/>
          <p:cNvSpPr>
            <a:spLocks noGrp="1"/>
          </p:cNvSpPr>
          <p:nvPr>
            <p:ph idx="1"/>
          </p:nvPr>
        </p:nvSpPr>
        <p:spPr>
          <a:xfrm>
            <a:off x="0" y="2438400"/>
            <a:ext cx="9144000" cy="1371600"/>
          </a:xfrm>
          <a:solidFill>
            <a:schemeClr val="accent1">
              <a:lumMod val="60000"/>
              <a:lumOff val="40000"/>
            </a:schemeClr>
          </a:solidFill>
        </p:spPr>
        <p:txBody>
          <a:bodyPr/>
          <a:lstStyle/>
          <a:p>
            <a:pPr fontAlgn="auto">
              <a:spcAft>
                <a:spcPts val="0"/>
              </a:spcAft>
              <a:buFont typeface="Arial" pitchFamily="34" charset="0"/>
              <a:buChar char="•"/>
              <a:defRPr/>
            </a:pPr>
            <a:r>
              <a:rPr lang="en-US" dirty="0" smtClean="0">
                <a:solidFill>
                  <a:schemeClr val="tx1">
                    <a:lumMod val="95000"/>
                    <a:lumOff val="5000"/>
                  </a:schemeClr>
                </a:solidFill>
              </a:rPr>
              <a:t>There are 3 types of Symbiosis:</a:t>
            </a:r>
          </a:p>
          <a:p>
            <a:pPr marL="514350" indent="-514350" fontAlgn="auto">
              <a:spcAft>
                <a:spcPts val="0"/>
              </a:spcAft>
              <a:buFont typeface="Arial" pitchFamily="34" charset="0"/>
              <a:buNone/>
              <a:defRPr/>
            </a:pPr>
            <a:r>
              <a:rPr lang="en-US" dirty="0" smtClean="0">
                <a:solidFill>
                  <a:srgbClr val="7030A0"/>
                </a:solidFill>
              </a:rPr>
              <a:t>3. Mutualism – both organisms benefit.  + +</a:t>
            </a:r>
            <a:endParaRPr lang="en-US" dirty="0">
              <a:solidFill>
                <a:srgbClr val="7030A0"/>
              </a:solidFill>
            </a:endParaRPr>
          </a:p>
        </p:txBody>
      </p:sp>
      <p:sp>
        <p:nvSpPr>
          <p:cNvPr id="5" name="Rectangle 4"/>
          <p:cNvSpPr>
            <a:spLocks noChangeArrowheads="1"/>
          </p:cNvSpPr>
          <p:nvPr/>
        </p:nvSpPr>
        <p:spPr bwMode="auto">
          <a:xfrm>
            <a:off x="3124200" y="4267200"/>
            <a:ext cx="4572000" cy="923925"/>
          </a:xfrm>
          <a:prstGeom prst="rect">
            <a:avLst/>
          </a:prstGeom>
          <a:solidFill>
            <a:schemeClr val="bg1"/>
          </a:solidFill>
          <a:ln w="9525">
            <a:noFill/>
            <a:miter lim="800000"/>
            <a:headEnd/>
            <a:tailEnd/>
          </a:ln>
        </p:spPr>
        <p:txBody>
          <a:bodyPr>
            <a:spAutoFit/>
          </a:bodyPr>
          <a:lstStyle/>
          <a:p>
            <a:pPr eaLnBrk="0" hangingPunct="0">
              <a:spcBef>
                <a:spcPct val="50000"/>
              </a:spcBef>
            </a:pPr>
            <a:r>
              <a:rPr lang="en-US" dirty="0">
                <a:solidFill>
                  <a:srgbClr val="211D1E"/>
                </a:solidFill>
              </a:rPr>
              <a:t>The stinging tentacles of the sea anemone protect pairs of clown fish.  In return, the clown fish clean debris from the sea anemone.</a:t>
            </a:r>
          </a:p>
        </p:txBody>
      </p:sp>
      <p:pic>
        <p:nvPicPr>
          <p:cNvPr id="6" name="il_fi" descr="http://2.bp.blogspot.com/-3AbMDBsDK_Q/UHOXG6m05KI/AAAAAAAAAFc/JkUx9bl4H_A/s400/smiley-face1.jpg"/>
          <p:cNvPicPr/>
          <p:nvPr/>
        </p:nvPicPr>
        <p:blipFill>
          <a:blip r:embed="rId4" cstate="print"/>
          <a:srcRect/>
          <a:stretch>
            <a:fillRect/>
          </a:stretch>
        </p:blipFill>
        <p:spPr bwMode="auto">
          <a:xfrm>
            <a:off x="6629400" y="2971800"/>
            <a:ext cx="685800" cy="609600"/>
          </a:xfrm>
          <a:prstGeom prst="rect">
            <a:avLst/>
          </a:prstGeom>
          <a:noFill/>
          <a:ln w="9525">
            <a:noFill/>
            <a:miter lim="800000"/>
            <a:headEnd/>
            <a:tailEnd/>
          </a:ln>
        </p:spPr>
      </p:pic>
      <p:pic>
        <p:nvPicPr>
          <p:cNvPr id="7" name="il_fi" descr="http://2.bp.blogspot.com/-3AbMDBsDK_Q/UHOXG6m05KI/AAAAAAAAAFc/JkUx9bl4H_A/s400/smiley-face1.jpg"/>
          <p:cNvPicPr/>
          <p:nvPr/>
        </p:nvPicPr>
        <p:blipFill>
          <a:blip r:embed="rId4" cstate="print"/>
          <a:srcRect/>
          <a:stretch>
            <a:fillRect/>
          </a:stretch>
        </p:blipFill>
        <p:spPr bwMode="auto">
          <a:xfrm>
            <a:off x="5638800" y="2971800"/>
            <a:ext cx="6858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Barnacles in tidepools.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Autofit/>
          </a:bodyPr>
          <a:lstStyle/>
          <a:p>
            <a:pPr fontAlgn="auto">
              <a:spcAft>
                <a:spcPts val="0"/>
              </a:spcAft>
              <a:defRPr/>
            </a:pPr>
            <a:r>
              <a:rPr lang="en-US" sz="9600" dirty="0" smtClean="0"/>
              <a:t>Symbiosis</a:t>
            </a:r>
            <a:endParaRPr lang="en-US" sz="9600" dirty="0"/>
          </a:p>
        </p:txBody>
      </p:sp>
      <p:sp>
        <p:nvSpPr>
          <p:cNvPr id="3" name="Content Placeholder 2"/>
          <p:cNvSpPr>
            <a:spLocks noGrp="1"/>
          </p:cNvSpPr>
          <p:nvPr>
            <p:ph idx="1"/>
          </p:nvPr>
        </p:nvSpPr>
        <p:spPr>
          <a:xfrm>
            <a:off x="0" y="962608"/>
            <a:ext cx="9144000" cy="2313992"/>
          </a:xfrm>
          <a:solidFill>
            <a:schemeClr val="tx1"/>
          </a:solidFill>
        </p:spPr>
        <p:txBody>
          <a:bodyPr/>
          <a:lstStyle/>
          <a:p>
            <a:pPr fontAlgn="auto">
              <a:spcAft>
                <a:spcPts val="0"/>
              </a:spcAft>
              <a:buFont typeface="Arial" pitchFamily="34" charset="0"/>
              <a:buChar char="•"/>
              <a:defRPr/>
            </a:pPr>
            <a:r>
              <a:rPr lang="en-US" dirty="0" smtClean="0">
                <a:solidFill>
                  <a:schemeClr val="accent3">
                    <a:lumMod val="20000"/>
                    <a:lumOff val="80000"/>
                  </a:schemeClr>
                </a:solidFill>
              </a:rPr>
              <a:t>There are 3 types of Symbiosis:</a:t>
            </a:r>
          </a:p>
          <a:p>
            <a:pPr marL="514350" indent="-514350" fontAlgn="auto">
              <a:spcAft>
                <a:spcPts val="0"/>
              </a:spcAft>
              <a:buFont typeface="+mj-lt"/>
              <a:buAutoNum type="arabicPeriod"/>
              <a:defRPr/>
            </a:pPr>
            <a:r>
              <a:rPr lang="en-US" dirty="0" smtClean="0">
                <a:solidFill>
                  <a:srgbClr val="FFC000"/>
                </a:solidFill>
              </a:rPr>
              <a:t>Commensalism – one organism benefits the other is not harmed or helped.  + 0</a:t>
            </a:r>
          </a:p>
        </p:txBody>
      </p:sp>
      <p:sp>
        <p:nvSpPr>
          <p:cNvPr id="5" name="Rectangle 4"/>
          <p:cNvSpPr>
            <a:spLocks noChangeArrowheads="1"/>
          </p:cNvSpPr>
          <p:nvPr/>
        </p:nvSpPr>
        <p:spPr bwMode="auto">
          <a:xfrm>
            <a:off x="4572000" y="5562600"/>
            <a:ext cx="4572000" cy="923925"/>
          </a:xfrm>
          <a:prstGeom prst="rect">
            <a:avLst/>
          </a:prstGeom>
          <a:solidFill>
            <a:schemeClr val="bg1"/>
          </a:solidFill>
          <a:ln w="9525">
            <a:noFill/>
            <a:miter lim="800000"/>
            <a:headEnd/>
            <a:tailEnd/>
          </a:ln>
        </p:spPr>
        <p:txBody>
          <a:bodyPr>
            <a:spAutoFit/>
          </a:bodyPr>
          <a:lstStyle/>
          <a:p>
            <a:pPr eaLnBrk="0" hangingPunct="0">
              <a:spcBef>
                <a:spcPct val="50000"/>
              </a:spcBef>
            </a:pPr>
            <a:r>
              <a:rPr lang="en-US" dirty="0">
                <a:solidFill>
                  <a:srgbClr val="211D1E"/>
                </a:solidFill>
              </a:rPr>
              <a:t>Barnacles are transported and fed by the whale. The whale is not affected by the barnacles. </a:t>
            </a:r>
          </a:p>
        </p:txBody>
      </p:sp>
      <p:pic>
        <p:nvPicPr>
          <p:cNvPr id="6" name="il_fi" descr="http://2.bp.blogspot.com/-3AbMDBsDK_Q/UHOXG6m05KI/AAAAAAAAAFc/JkUx9bl4H_A/s400/smiley-face1.jpg"/>
          <p:cNvPicPr/>
          <p:nvPr/>
        </p:nvPicPr>
        <p:blipFill>
          <a:blip r:embed="rId4" cstate="print"/>
          <a:srcRect/>
          <a:stretch>
            <a:fillRect/>
          </a:stretch>
        </p:blipFill>
        <p:spPr bwMode="auto">
          <a:xfrm>
            <a:off x="2743200" y="2133600"/>
            <a:ext cx="685800" cy="609600"/>
          </a:xfrm>
          <a:prstGeom prst="rect">
            <a:avLst/>
          </a:prstGeom>
          <a:noFill/>
          <a:ln w="9525">
            <a:noFill/>
            <a:miter lim="800000"/>
            <a:headEnd/>
            <a:tailEnd/>
          </a:ln>
        </p:spPr>
      </p:pic>
      <p:pic>
        <p:nvPicPr>
          <p:cNvPr id="7" name="yui_3_3_0_1_1362024440875399" descr="No Smiling in New Jersey"/>
          <p:cNvPicPr/>
          <p:nvPr/>
        </p:nvPicPr>
        <p:blipFill>
          <a:blip r:embed="rId5" cstate="print"/>
          <a:srcRect/>
          <a:stretch>
            <a:fillRect/>
          </a:stretch>
        </p:blipFill>
        <p:spPr bwMode="auto">
          <a:xfrm>
            <a:off x="3733800" y="2133600"/>
            <a:ext cx="660593" cy="6578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1600200"/>
            <a:ext cx="8229600" cy="1927225"/>
          </a:xfrm>
        </p:spPr>
        <p:txBody>
          <a:bodyPr>
            <a:normAutofit fontScale="90000"/>
          </a:bodyPr>
          <a:lstStyle/>
          <a:p>
            <a:r>
              <a:rPr lang="en-US" b="1" dirty="0" smtClean="0"/>
              <a:t>Predation-one organism kills another</a:t>
            </a:r>
            <a:br>
              <a:rPr lang="en-US" b="1" dirty="0" smtClean="0"/>
            </a:br>
            <a:r>
              <a:rPr lang="en-US" dirty="0" smtClean="0"/>
              <a:t/>
            </a:r>
            <a:br>
              <a:rPr lang="en-US" dirty="0" smtClean="0"/>
            </a:br>
            <a:endParaRPr lang="en-US" dirty="0"/>
          </a:p>
        </p:txBody>
      </p:sp>
      <p:sp>
        <p:nvSpPr>
          <p:cNvPr id="4" name="Title 2"/>
          <p:cNvSpPr txBox="1">
            <a:spLocks/>
          </p:cNvSpPr>
          <p:nvPr/>
        </p:nvSpPr>
        <p:spPr>
          <a:xfrm>
            <a:off x="419100" y="3276600"/>
            <a:ext cx="8229600" cy="2819400"/>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Arial Narrow" pitchFamily="34" charset="0"/>
                <a:ea typeface="+mj-ea"/>
                <a:cs typeface="+mj-cs"/>
              </a:rPr>
              <a:t>Competition-</a:t>
            </a:r>
            <a:r>
              <a:rPr kumimoji="0" lang="en-US" sz="2500" b="1" i="0" u="none" strike="noStrike" kern="1200" cap="none" spc="0" normalizeH="0" baseline="0" noProof="0" dirty="0" smtClean="0">
                <a:ln>
                  <a:noFill/>
                </a:ln>
                <a:effectLst/>
                <a:uLnTx/>
                <a:uFillTx/>
                <a:latin typeface="Arial Narrow" pitchFamily="34" charset="0"/>
                <a:ea typeface="+mj-ea"/>
                <a:cs typeface="+mj-cs"/>
              </a:rPr>
              <a:t>both are </a:t>
            </a:r>
            <a:r>
              <a:rPr kumimoji="0" lang="en-US" sz="2500" b="1" i="0" u="none" strike="noStrike" kern="1200" cap="none" spc="0" normalizeH="0" baseline="0" noProof="0" dirty="0" smtClean="0">
                <a:ln>
                  <a:noFill/>
                </a:ln>
                <a:effectLst/>
                <a:uLnTx/>
                <a:uFillTx/>
                <a:latin typeface="Arial Narrow" pitchFamily="34" charset="0"/>
                <a:ea typeface="+mj-ea"/>
                <a:cs typeface="+mj-cs"/>
              </a:rPr>
              <a:t>harmed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500" b="1" dirty="0" smtClean="0">
                <a:latin typeface="Arial Narrow" pitchFamily="34" charset="0"/>
                <a:ea typeface="+mj-ea"/>
                <a:cs typeface="+mj-cs"/>
              </a:rPr>
              <a:t>a relationship where two types of </a:t>
            </a:r>
            <a:r>
              <a:rPr lang="en-US" sz="2500" b="1" dirty="0" err="1" smtClean="0">
                <a:latin typeface="Arial Narrow" pitchFamily="34" charset="0"/>
                <a:ea typeface="+mj-ea"/>
                <a:cs typeface="+mj-cs"/>
              </a:rPr>
              <a:t>organims</a:t>
            </a:r>
            <a:r>
              <a:rPr lang="en-US" sz="2500" b="1" dirty="0" smtClean="0">
                <a:latin typeface="Arial Narrow" pitchFamily="34" charset="0"/>
                <a:ea typeface="+mj-ea"/>
                <a:cs typeface="+mj-cs"/>
              </a:rPr>
              <a:t> compete for the same resources such as </a:t>
            </a:r>
            <a:r>
              <a:rPr lang="en-US" sz="2500" b="1" dirty="0" err="1" smtClean="0">
                <a:latin typeface="Arial Narrow" pitchFamily="34" charset="0"/>
                <a:ea typeface="+mj-ea"/>
                <a:cs typeface="+mj-cs"/>
              </a:rPr>
              <a:t>food,sunlight</a:t>
            </a:r>
            <a:r>
              <a:rPr lang="en-US" sz="2500" b="1" dirty="0" smtClean="0">
                <a:latin typeface="Arial Narrow" pitchFamily="34" charset="0"/>
                <a:ea typeface="+mj-ea"/>
                <a:cs typeface="+mj-cs"/>
              </a:rPr>
              <a:t> &amp; water</a:t>
            </a:r>
            <a:endParaRPr kumimoji="0" lang="en-US" sz="2500" b="1" i="0" u="none" strike="noStrike" kern="1200" cap="none" spc="0" normalizeH="0" baseline="0" noProof="0" dirty="0">
              <a:ln>
                <a:noFill/>
              </a:ln>
              <a:effectLst/>
              <a:uLnTx/>
              <a:uFillTx/>
              <a:latin typeface="Arial Narrow" pitchFamily="34" charset="0"/>
              <a:ea typeface="+mj-ea"/>
              <a:cs typeface="+mj-cs"/>
            </a:endParaRPr>
          </a:p>
        </p:txBody>
      </p:sp>
      <p:pic>
        <p:nvPicPr>
          <p:cNvPr id="5" name="il_fi" descr="http://2.bp.blogspot.com/-3AbMDBsDK_Q/UHOXG6m05KI/AAAAAAAAAFc/JkUx9bl4H_A/s400/smiley-face1.jpg"/>
          <p:cNvPicPr/>
          <p:nvPr/>
        </p:nvPicPr>
        <p:blipFill>
          <a:blip r:embed="rId2" cstate="print"/>
          <a:srcRect/>
          <a:stretch>
            <a:fillRect/>
          </a:stretch>
        </p:blipFill>
        <p:spPr bwMode="auto">
          <a:xfrm>
            <a:off x="3200400" y="2362200"/>
            <a:ext cx="685800" cy="609600"/>
          </a:xfrm>
          <a:prstGeom prst="rect">
            <a:avLst/>
          </a:prstGeom>
          <a:noFill/>
          <a:ln w="9525">
            <a:noFill/>
            <a:miter lim="800000"/>
            <a:headEnd/>
            <a:tailEnd/>
          </a:ln>
        </p:spPr>
      </p:pic>
      <p:pic>
        <p:nvPicPr>
          <p:cNvPr id="7" name="il_fi" descr="http://haniyateen.com/img/191/-cool-names-smiley-faces/smiley-face-sad.png"/>
          <p:cNvPicPr/>
          <p:nvPr/>
        </p:nvPicPr>
        <p:blipFill>
          <a:blip r:embed="rId3" cstate="print"/>
          <a:srcRect/>
          <a:stretch>
            <a:fillRect/>
          </a:stretch>
        </p:blipFill>
        <p:spPr bwMode="auto">
          <a:xfrm>
            <a:off x="2191603" y="5376081"/>
            <a:ext cx="685800" cy="685800"/>
          </a:xfrm>
          <a:prstGeom prst="rect">
            <a:avLst/>
          </a:prstGeom>
          <a:noFill/>
          <a:ln w="9525">
            <a:noFill/>
            <a:miter lim="800000"/>
            <a:headEnd/>
            <a:tailEnd/>
          </a:ln>
        </p:spPr>
      </p:pic>
      <p:pic>
        <p:nvPicPr>
          <p:cNvPr id="8" name="il_fi" descr="http://haniyateen.com/img/191/-cool-names-smiley-faces/smiley-face-sad.png"/>
          <p:cNvPicPr/>
          <p:nvPr/>
        </p:nvPicPr>
        <p:blipFill>
          <a:blip r:embed="rId3" cstate="print"/>
          <a:srcRect/>
          <a:stretch>
            <a:fillRect/>
          </a:stretch>
        </p:blipFill>
        <p:spPr bwMode="auto">
          <a:xfrm>
            <a:off x="2877403" y="5417024"/>
            <a:ext cx="685800" cy="685800"/>
          </a:xfrm>
          <a:prstGeom prst="rect">
            <a:avLst/>
          </a:prstGeom>
          <a:noFill/>
          <a:ln w="9525">
            <a:noFill/>
            <a:miter lim="800000"/>
            <a:headEnd/>
            <a:tailEnd/>
          </a:ln>
        </p:spPr>
      </p:pic>
      <p:pic>
        <p:nvPicPr>
          <p:cNvPr id="9" name="il_fi" descr="http://haniyateen.com/img/477/-names-faces-cool-smiley/smiley-dead.png"/>
          <p:cNvPicPr/>
          <p:nvPr/>
        </p:nvPicPr>
        <p:blipFill>
          <a:blip r:embed="rId4" cstate="print"/>
          <a:srcRect/>
          <a:stretch>
            <a:fillRect/>
          </a:stretch>
        </p:blipFill>
        <p:spPr bwMode="auto">
          <a:xfrm>
            <a:off x="4114800" y="2362200"/>
            <a:ext cx="8382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Turdus merula Nesting.jpg">
            <a:hlinkClick r:id="rId2"/>
          </p:cNvPr>
          <p:cNvPicPr>
            <a:picLocks noChangeAspect="1" noChangeArrowheads="1"/>
          </p:cNvPicPr>
          <p:nvPr/>
        </p:nvPicPr>
        <p:blipFill>
          <a:blip r:embed="rId3" cstate="print"/>
          <a:srcRect/>
          <a:stretch>
            <a:fillRect/>
          </a:stretch>
        </p:blipFill>
        <p:spPr bwMode="auto">
          <a:xfrm>
            <a:off x="0" y="0"/>
            <a:ext cx="91059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Autofit/>
          </a:bodyPr>
          <a:lstStyle/>
          <a:p>
            <a:pPr fontAlgn="auto">
              <a:spcAft>
                <a:spcPts val="0"/>
              </a:spcAft>
              <a:defRPr/>
            </a:pPr>
            <a:r>
              <a:rPr lang="en-US" sz="9600" dirty="0" smtClean="0"/>
              <a:t>Symbiosis</a:t>
            </a:r>
            <a:endParaRPr lang="en-US" sz="9600" dirty="0"/>
          </a:p>
        </p:txBody>
      </p:sp>
      <p:sp>
        <p:nvSpPr>
          <p:cNvPr id="3" name="Content Placeholder 2"/>
          <p:cNvSpPr>
            <a:spLocks noGrp="1"/>
          </p:cNvSpPr>
          <p:nvPr>
            <p:ph idx="1"/>
          </p:nvPr>
        </p:nvSpPr>
        <p:spPr>
          <a:xfrm>
            <a:off x="0" y="4419600"/>
            <a:ext cx="9144000" cy="1752600"/>
          </a:xfrm>
          <a:solidFill>
            <a:srgbClr val="7030A0"/>
          </a:solidFill>
        </p:spPr>
        <p:txBody>
          <a:bodyPr/>
          <a:lstStyle/>
          <a:p>
            <a:pPr fontAlgn="auto">
              <a:spcAft>
                <a:spcPts val="0"/>
              </a:spcAft>
              <a:buFont typeface="Arial" pitchFamily="34" charset="0"/>
              <a:buChar char="•"/>
              <a:defRPr/>
            </a:pPr>
            <a:r>
              <a:rPr lang="en-US" dirty="0" smtClean="0">
                <a:solidFill>
                  <a:schemeClr val="accent3">
                    <a:lumMod val="20000"/>
                    <a:lumOff val="80000"/>
                  </a:schemeClr>
                </a:solidFill>
              </a:rPr>
              <a:t>Can you name this community interaction??</a:t>
            </a:r>
          </a:p>
          <a:p>
            <a:pPr marL="514350" indent="-514350" fontAlgn="auto">
              <a:spcAft>
                <a:spcPts val="0"/>
              </a:spcAft>
              <a:buFont typeface="+mj-lt"/>
              <a:buAutoNum type="arabicPeriod"/>
              <a:defRPr/>
            </a:pPr>
            <a:r>
              <a:rPr lang="en-US" dirty="0" smtClean="0">
                <a:solidFill>
                  <a:schemeClr val="tx1"/>
                </a:solidFill>
              </a:rPr>
              <a:t>Commensalism + 0</a:t>
            </a:r>
          </a:p>
          <a:p>
            <a:pPr marL="514350" indent="-514350" fontAlgn="auto">
              <a:spcAft>
                <a:spcPts val="0"/>
              </a:spcAft>
              <a:buFont typeface="Arial" pitchFamily="34" charset="0"/>
              <a:buNone/>
              <a:defRPr/>
            </a:pPr>
            <a:r>
              <a:rPr lang="en-US" dirty="0" smtClean="0">
                <a:solidFill>
                  <a:schemeClr val="tx1"/>
                </a:solidFill>
              </a:rPr>
              <a:t>= Bird nesting in a tree.  Bird benefits / Tree neutral.</a:t>
            </a:r>
          </a:p>
        </p:txBody>
      </p:sp>
      <p:sp>
        <p:nvSpPr>
          <p:cNvPr id="5" name="Rectangle 4"/>
          <p:cNvSpPr/>
          <p:nvPr/>
        </p:nvSpPr>
        <p:spPr>
          <a:xfrm>
            <a:off x="0" y="5029200"/>
            <a:ext cx="9144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COMMENSALISM	PARASITISM          MUTUALISM     PREDATION     COMPETITION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grpId="0" nodeType="clickEffect">
                                  <p:stCondLst>
                                    <p:cond delay="0"/>
                                  </p:stCondLst>
                                  <p:childTnLst>
                                    <p:anim to="" calcmode="lin" valueType="num">
                                      <p:cBhvr>
                                        <p:cTn id="6" dur="1"/>
                                        <p:tgtEl>
                                          <p:spTgt spid="5"/>
                                        </p:tgtEl>
                                        <p:attrNameLst>
                                          <p:attrName/>
                                        </p:attrNameLst>
                                      </p:cBhvr>
                                    </p:anim>
                                    <p:set>
                                      <p:cBhvr>
                                        <p:cTn id="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Extract 3"/>
          <p:cNvSpPr/>
          <p:nvPr/>
        </p:nvSpPr>
        <p:spPr>
          <a:xfrm>
            <a:off x="1143000" y="533400"/>
            <a:ext cx="6934200" cy="57150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133600" y="4572000"/>
            <a:ext cx="4953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124200"/>
            <a:ext cx="3124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86200" y="1828800"/>
            <a:ext cx="152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09800" y="4876800"/>
            <a:ext cx="5105400" cy="1477328"/>
          </a:xfrm>
          <a:prstGeom prst="rect">
            <a:avLst/>
          </a:prstGeom>
          <a:noFill/>
        </p:spPr>
        <p:txBody>
          <a:bodyPr wrap="square" rtlCol="0">
            <a:spAutoFit/>
          </a:bodyPr>
          <a:lstStyle/>
          <a:p>
            <a:r>
              <a:rPr lang="en-US" sz="2400" dirty="0" smtClean="0">
                <a:latin typeface="Arial Black" pitchFamily="34" charset="0"/>
              </a:rPr>
              <a:t>Producers- Make their own food(photosynthesis) </a:t>
            </a:r>
            <a:r>
              <a:rPr lang="en-US" sz="2400" dirty="0" err="1" smtClean="0">
                <a:solidFill>
                  <a:srgbClr val="FFFF00"/>
                </a:solidFill>
                <a:latin typeface="Arial Black" pitchFamily="34" charset="0"/>
              </a:rPr>
              <a:t>Autotrophs</a:t>
            </a:r>
            <a:r>
              <a:rPr lang="en-US" sz="2400" dirty="0" smtClean="0">
                <a:latin typeface="Arial Black" pitchFamily="34" charset="0"/>
              </a:rPr>
              <a:t> Ex. Plants, Grass</a:t>
            </a:r>
          </a:p>
          <a:p>
            <a:endParaRPr lang="en-US" dirty="0"/>
          </a:p>
        </p:txBody>
      </p:sp>
      <p:sp>
        <p:nvSpPr>
          <p:cNvPr id="14" name="TextBox 13"/>
          <p:cNvSpPr txBox="1"/>
          <p:nvPr/>
        </p:nvSpPr>
        <p:spPr>
          <a:xfrm>
            <a:off x="7620000" y="4876800"/>
            <a:ext cx="1143000" cy="584775"/>
          </a:xfrm>
          <a:prstGeom prst="rect">
            <a:avLst/>
          </a:prstGeom>
          <a:noFill/>
        </p:spPr>
        <p:txBody>
          <a:bodyPr wrap="square" rtlCol="0">
            <a:spAutoFit/>
          </a:bodyPr>
          <a:lstStyle/>
          <a:p>
            <a:r>
              <a:rPr lang="en-US" sz="3200" dirty="0" smtClean="0">
                <a:latin typeface="Arial Black" pitchFamily="34" charset="0"/>
              </a:rPr>
              <a:t>1</a:t>
            </a:r>
            <a:endParaRPr lang="en-US" sz="3200" dirty="0">
              <a:latin typeface="Arial Black" pitchFamily="34" charset="0"/>
            </a:endParaRPr>
          </a:p>
        </p:txBody>
      </p:sp>
      <p:sp>
        <p:nvSpPr>
          <p:cNvPr id="2" name="Rectangle 1"/>
          <p:cNvSpPr/>
          <p:nvPr/>
        </p:nvSpPr>
        <p:spPr>
          <a:xfrm rot="18187830">
            <a:off x="-1147925" y="1508978"/>
            <a:ext cx="6095659" cy="2585323"/>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Energy Flow through trophic levels </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7" name="TextBox 16"/>
          <p:cNvSpPr txBox="1"/>
          <p:nvPr/>
        </p:nvSpPr>
        <p:spPr>
          <a:xfrm>
            <a:off x="5715000" y="533400"/>
            <a:ext cx="2057400" cy="369332"/>
          </a:xfrm>
          <a:prstGeom prst="rect">
            <a:avLst/>
          </a:prstGeom>
          <a:noFill/>
        </p:spPr>
        <p:txBody>
          <a:bodyPr wrap="square" rtlCol="0">
            <a:spAutoFit/>
          </a:bodyPr>
          <a:lstStyle/>
          <a:p>
            <a:r>
              <a:rPr lang="en-US" dirty="0" err="1" smtClean="0">
                <a:latin typeface="Arial Black" pitchFamily="34" charset="0"/>
              </a:rPr>
              <a:t>Trophic</a:t>
            </a:r>
            <a:r>
              <a:rPr lang="en-US" dirty="0" smtClean="0">
                <a:latin typeface="Arial Black" pitchFamily="34" charset="0"/>
              </a:rPr>
              <a:t> Levels</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cstate="print"/>
          <a:srcRect/>
          <a:stretch>
            <a:fillRect/>
          </a:stretch>
        </p:blipFill>
        <p:spPr bwMode="auto">
          <a:xfrm>
            <a:off x="1676400" y="474663"/>
            <a:ext cx="6019800" cy="3940175"/>
          </a:xfrm>
          <a:prstGeom prst="rect">
            <a:avLst/>
          </a:prstGeom>
          <a:noFill/>
          <a:ln w="9525">
            <a:noFill/>
            <a:miter lim="800000"/>
            <a:headEnd/>
            <a:tailEnd/>
          </a:ln>
          <a:effectLst/>
        </p:spPr>
      </p:pic>
      <p:sp>
        <p:nvSpPr>
          <p:cNvPr id="2" name="Title 1"/>
          <p:cNvSpPr>
            <a:spLocks noGrp="1"/>
          </p:cNvSpPr>
          <p:nvPr>
            <p:ph type="title"/>
          </p:nvPr>
        </p:nvSpPr>
        <p:spPr>
          <a:xfrm>
            <a:off x="0" y="0"/>
            <a:ext cx="9144000" cy="1143000"/>
          </a:xfrm>
        </p:spPr>
        <p:txBody>
          <a:bodyPr>
            <a:noAutofit/>
          </a:bodyPr>
          <a:lstStyle/>
          <a:p>
            <a:pPr fontAlgn="auto">
              <a:spcAft>
                <a:spcPts val="0"/>
              </a:spcAft>
              <a:defRPr/>
            </a:pPr>
            <a:r>
              <a:rPr lang="en-US" sz="9600" dirty="0" smtClean="0"/>
              <a:t>Symbiosis</a:t>
            </a:r>
            <a:endParaRPr lang="en-US" sz="9600" dirty="0"/>
          </a:p>
        </p:txBody>
      </p:sp>
      <p:sp>
        <p:nvSpPr>
          <p:cNvPr id="3" name="Content Placeholder 2"/>
          <p:cNvSpPr>
            <a:spLocks noGrp="1"/>
          </p:cNvSpPr>
          <p:nvPr>
            <p:ph idx="1"/>
          </p:nvPr>
        </p:nvSpPr>
        <p:spPr>
          <a:xfrm>
            <a:off x="0" y="3733800"/>
            <a:ext cx="9144000" cy="2895600"/>
          </a:xfrm>
          <a:solidFill>
            <a:srgbClr val="7030A0"/>
          </a:solidFill>
        </p:spPr>
        <p:txBody>
          <a:bodyPr/>
          <a:lstStyle/>
          <a:p>
            <a:pPr fontAlgn="auto">
              <a:spcAft>
                <a:spcPts val="0"/>
              </a:spcAft>
              <a:buFont typeface="Arial" pitchFamily="34" charset="0"/>
              <a:buChar char="•"/>
              <a:defRPr/>
            </a:pPr>
            <a:r>
              <a:rPr lang="en-US" dirty="0" smtClean="0">
                <a:solidFill>
                  <a:schemeClr val="accent3">
                    <a:lumMod val="20000"/>
                    <a:lumOff val="80000"/>
                  </a:schemeClr>
                </a:solidFill>
              </a:rPr>
              <a:t>Can you name this community interaction??</a:t>
            </a:r>
          </a:p>
          <a:p>
            <a:pPr fontAlgn="auto">
              <a:spcAft>
                <a:spcPts val="0"/>
              </a:spcAft>
              <a:buFont typeface="Arial" pitchFamily="34" charset="0"/>
              <a:buChar char="•"/>
              <a:defRPr/>
            </a:pPr>
            <a:r>
              <a:rPr lang="en-US" dirty="0" smtClean="0">
                <a:solidFill>
                  <a:schemeClr val="accent3">
                    <a:lumMod val="20000"/>
                    <a:lumOff val="80000"/>
                  </a:schemeClr>
                </a:solidFill>
              </a:rPr>
              <a:t>HINT: Guinea worm &amp; human foot</a:t>
            </a:r>
          </a:p>
          <a:p>
            <a:pPr marL="514350" indent="-514350" fontAlgn="auto">
              <a:spcAft>
                <a:spcPts val="0"/>
              </a:spcAft>
              <a:buFont typeface="Arial" pitchFamily="34" charset="0"/>
              <a:buAutoNum type="arabicPeriod" startAt="2"/>
              <a:defRPr/>
            </a:pPr>
            <a:r>
              <a:rPr lang="en-US" dirty="0" smtClean="0">
                <a:solidFill>
                  <a:schemeClr val="tx1"/>
                </a:solidFill>
              </a:rPr>
              <a:t>Parasitism + -</a:t>
            </a:r>
          </a:p>
          <a:p>
            <a:pPr marL="514350" indent="-514350" fontAlgn="auto">
              <a:spcAft>
                <a:spcPts val="0"/>
              </a:spcAft>
              <a:buFont typeface="Arial" pitchFamily="34" charset="0"/>
              <a:buNone/>
              <a:defRPr/>
            </a:pPr>
            <a:r>
              <a:rPr lang="en-US" dirty="0" smtClean="0">
                <a:solidFill>
                  <a:schemeClr val="tx1"/>
                </a:solidFill>
              </a:rPr>
              <a:t>= worm in the body is damaging to body because the worm uses the body for food.</a:t>
            </a:r>
          </a:p>
        </p:txBody>
      </p:sp>
      <p:sp>
        <p:nvSpPr>
          <p:cNvPr id="7" name="Rectangle 6"/>
          <p:cNvSpPr/>
          <p:nvPr/>
        </p:nvSpPr>
        <p:spPr>
          <a:xfrm>
            <a:off x="0" y="495300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COMMENSALISM	PARASITISM          MUTUALISM     PREDATION     COMPETITION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to="" calcmode="lin" valueType="num">
                                      <p:cBhvr>
                                        <p:cTn id="7" dur="1" fill="hold"/>
                                        <p:tgtEl>
                                          <p:spTgt spid="3">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xit" presetSubtype="0" fill="hold" grpId="0" nodeType="clickEffect">
                                  <p:stCondLst>
                                    <p:cond delay="0"/>
                                  </p:stCondLst>
                                  <p:childTnLst>
                                    <p:anim to="" calcmode="lin" valueType="num">
                                      <p:cBhvr>
                                        <p:cTn id="11" dur="1"/>
                                        <p:tgtEl>
                                          <p:spTgt spid="7"/>
                                        </p:tgtEl>
                                        <p:attrNameLst>
                                          <p:attrName/>
                                        </p:attrNameLst>
                                      </p:cBhvr>
                                    </p:anim>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fontAlgn="auto">
              <a:spcAft>
                <a:spcPts val="0"/>
              </a:spcAft>
              <a:defRPr/>
            </a:pPr>
            <a:r>
              <a:rPr lang="en-US" sz="9600" dirty="0" smtClean="0"/>
              <a:t>Symbiosis</a:t>
            </a:r>
            <a:endParaRPr lang="en-US" sz="9600" dirty="0"/>
          </a:p>
        </p:txBody>
      </p:sp>
      <p:sp>
        <p:nvSpPr>
          <p:cNvPr id="3" name="Content Placeholder 2"/>
          <p:cNvSpPr>
            <a:spLocks noGrp="1"/>
          </p:cNvSpPr>
          <p:nvPr>
            <p:ph idx="1"/>
          </p:nvPr>
        </p:nvSpPr>
        <p:spPr>
          <a:xfrm>
            <a:off x="0" y="4800600"/>
            <a:ext cx="9144000" cy="1676400"/>
          </a:xfrm>
          <a:solidFill>
            <a:srgbClr val="7030A0"/>
          </a:solidFill>
        </p:spPr>
        <p:txBody>
          <a:bodyPr>
            <a:normAutofit fontScale="92500" lnSpcReduction="10000"/>
          </a:bodyPr>
          <a:lstStyle/>
          <a:p>
            <a:pPr fontAlgn="auto">
              <a:spcAft>
                <a:spcPts val="0"/>
              </a:spcAft>
              <a:buFont typeface="Arial" pitchFamily="34" charset="0"/>
              <a:buChar char="•"/>
              <a:defRPr/>
            </a:pPr>
            <a:r>
              <a:rPr lang="en-US" dirty="0" smtClean="0">
                <a:solidFill>
                  <a:schemeClr val="accent3">
                    <a:lumMod val="20000"/>
                    <a:lumOff val="80000"/>
                  </a:schemeClr>
                </a:solidFill>
              </a:rPr>
              <a:t>Can you name this community interaction??</a:t>
            </a:r>
          </a:p>
          <a:p>
            <a:pPr fontAlgn="auto">
              <a:spcAft>
                <a:spcPts val="0"/>
              </a:spcAft>
              <a:buFont typeface="Arial" pitchFamily="34" charset="0"/>
              <a:buChar char="•"/>
              <a:defRPr/>
            </a:pPr>
            <a:r>
              <a:rPr lang="en-US" dirty="0" smtClean="0">
                <a:solidFill>
                  <a:schemeClr val="accent3">
                    <a:lumMod val="20000"/>
                    <a:lumOff val="80000"/>
                  </a:schemeClr>
                </a:solidFill>
              </a:rPr>
              <a:t>HINT: COW DIGESTS GRASS WITH THE HELP OF BACTERIA.</a:t>
            </a:r>
          </a:p>
          <a:p>
            <a:pPr marL="514350" indent="-514350" fontAlgn="auto">
              <a:spcAft>
                <a:spcPts val="0"/>
              </a:spcAft>
              <a:buFont typeface="Arial" pitchFamily="34" charset="0"/>
              <a:buNone/>
              <a:defRPr/>
            </a:pPr>
            <a:r>
              <a:rPr lang="en-US" dirty="0" smtClean="0">
                <a:solidFill>
                  <a:schemeClr val="tx1"/>
                </a:solidFill>
              </a:rPr>
              <a:t>3. Mutualism + +   = Digestion. Bacteria living in your gut help you digest your food!</a:t>
            </a:r>
            <a:endParaRPr lang="en-US" dirty="0">
              <a:solidFill>
                <a:schemeClr val="tx1"/>
              </a:solidFill>
            </a:endParaRPr>
          </a:p>
        </p:txBody>
      </p:sp>
      <p:sp>
        <p:nvSpPr>
          <p:cNvPr id="5" name="Rectangle 4"/>
          <p:cNvSpPr/>
          <p:nvPr/>
        </p:nvSpPr>
        <p:spPr>
          <a:xfrm>
            <a:off x="0" y="5638800"/>
            <a:ext cx="9144000" cy="1066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tx1"/>
                </a:solidFill>
              </a:rPr>
              <a:t>COMMENSALISM	PARASITISM          MUTUALISM     PREDATION     COMPETITION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grpId="0" nodeType="clickEffect">
                                  <p:stCondLst>
                                    <p:cond delay="0"/>
                                  </p:stCondLst>
                                  <p:childTnLst>
                                    <p:anim to="" calcmode="lin" valueType="num">
                                      <p:cBhvr>
                                        <p:cTn id="6" dur="1"/>
                                        <p:tgtEl>
                                          <p:spTgt spid="5"/>
                                        </p:tgtEl>
                                        <p:attrNameLst>
                                          <p:attrName/>
                                        </p:attrNameLst>
                                      </p:cBhvr>
                                    </p:anim>
                                    <p:set>
                                      <p:cBhvr>
                                        <p:cTn id="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hark w/ Remora"/>
          <p:cNvPicPr>
            <a:picLocks noChangeAspect="1" noChangeArrowheads="1"/>
          </p:cNvPicPr>
          <p:nvPr/>
        </p:nvPicPr>
        <p:blipFill>
          <a:blip r:embed="rId2" cstate="print"/>
          <a:srcRect/>
          <a:stretch>
            <a:fillRect/>
          </a:stretch>
        </p:blipFill>
        <p:spPr bwMode="auto">
          <a:xfrm>
            <a:off x="0" y="0"/>
            <a:ext cx="9372600" cy="6858000"/>
          </a:xfrm>
          <a:prstGeom prst="rect">
            <a:avLst/>
          </a:prstGeom>
          <a:noFill/>
          <a:ln w="9525">
            <a:noFill/>
            <a:miter lim="800000"/>
            <a:headEnd/>
            <a:tailEnd/>
          </a:ln>
        </p:spPr>
      </p:pic>
      <p:sp>
        <p:nvSpPr>
          <p:cNvPr id="2" name="Title 1"/>
          <p:cNvSpPr>
            <a:spLocks noGrp="1"/>
          </p:cNvSpPr>
          <p:nvPr>
            <p:ph type="title"/>
          </p:nvPr>
        </p:nvSpPr>
        <p:spPr>
          <a:xfrm>
            <a:off x="1066800" y="0"/>
            <a:ext cx="7315200" cy="1143000"/>
          </a:xfrm>
          <a:solidFill>
            <a:srgbClr val="FFFF00"/>
          </a:solidFill>
        </p:spPr>
        <p:txBody>
          <a:bodyPr/>
          <a:lstStyle/>
          <a:p>
            <a:pPr fontAlgn="auto">
              <a:spcAft>
                <a:spcPts val="0"/>
              </a:spcAft>
              <a:defRPr/>
            </a:pPr>
            <a:r>
              <a:rPr lang="en-US" dirty="0" smtClean="0"/>
              <a:t>COMMUNITY INTERACTIONS</a:t>
            </a:r>
            <a:endParaRPr lang="en-US" dirty="0"/>
          </a:p>
        </p:txBody>
      </p:sp>
      <p:sp>
        <p:nvSpPr>
          <p:cNvPr id="3" name="Content Placeholder 2"/>
          <p:cNvSpPr>
            <a:spLocks noGrp="1"/>
          </p:cNvSpPr>
          <p:nvPr>
            <p:ph idx="1"/>
          </p:nvPr>
        </p:nvSpPr>
        <p:spPr>
          <a:xfrm>
            <a:off x="0" y="1219200"/>
            <a:ext cx="5257800" cy="2971800"/>
          </a:xfrm>
        </p:spPr>
        <p:txBody>
          <a:bodyPr/>
          <a:lstStyle/>
          <a:p>
            <a:pPr lvl="1" fontAlgn="auto">
              <a:spcAft>
                <a:spcPts val="0"/>
              </a:spcAft>
              <a:buFont typeface="Arial" pitchFamily="34" charset="0"/>
              <a:buChar char="–"/>
              <a:defRPr/>
            </a:pPr>
            <a:r>
              <a:rPr lang="en-US" dirty="0" smtClean="0">
                <a:solidFill>
                  <a:schemeClr val="accent3">
                    <a:lumMod val="20000"/>
                    <a:lumOff val="80000"/>
                  </a:schemeClr>
                </a:solidFill>
              </a:rPr>
              <a:t>REMORAS CLEAN SHARKS.  REMORAS GET FOOD AND PROTECTION. </a:t>
            </a:r>
          </a:p>
          <a:p>
            <a:pPr lvl="1" fontAlgn="auto">
              <a:spcAft>
                <a:spcPts val="0"/>
              </a:spcAft>
              <a:buFont typeface="Arial" pitchFamily="34" charset="0"/>
              <a:buChar char="–"/>
              <a:defRPr/>
            </a:pPr>
            <a:r>
              <a:rPr lang="en-US" dirty="0" smtClean="0">
                <a:solidFill>
                  <a:schemeClr val="accent3">
                    <a:lumMod val="20000"/>
                    <a:lumOff val="80000"/>
                  </a:schemeClr>
                </a:solidFill>
              </a:rPr>
              <a:t>FOLD YOUR PAPER TO SHOW THE CORRECT ANSWER AND HOLD IT UP!</a:t>
            </a:r>
            <a:endParaRPr lang="en-US" dirty="0">
              <a:solidFill>
                <a:schemeClr val="accent3">
                  <a:lumMod val="20000"/>
                  <a:lumOff val="80000"/>
                </a:schemeClr>
              </a:solidFill>
            </a:endParaRPr>
          </a:p>
        </p:txBody>
      </p:sp>
      <p:sp>
        <p:nvSpPr>
          <p:cNvPr id="5" name="Rectangle 4"/>
          <p:cNvSpPr/>
          <p:nvPr/>
        </p:nvSpPr>
        <p:spPr>
          <a:xfrm>
            <a:off x="6553200" y="4800600"/>
            <a:ext cx="2590800" cy="1752600"/>
          </a:xfrm>
          <a:prstGeom prst="rect">
            <a:avLst/>
          </a:prstGeom>
          <a:solidFill>
            <a:schemeClr val="accent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bg2"/>
                </a:solidFill>
              </a:rPr>
              <a:t>ANSWER:</a:t>
            </a:r>
          </a:p>
          <a:p>
            <a:pPr algn="ctr" fontAlgn="auto">
              <a:spcBef>
                <a:spcPts val="0"/>
              </a:spcBef>
              <a:spcAft>
                <a:spcPts val="0"/>
              </a:spcAft>
              <a:defRPr/>
            </a:pPr>
            <a:r>
              <a:rPr lang="en-US" sz="3600" dirty="0">
                <a:solidFill>
                  <a:schemeClr val="bg2"/>
                </a:solidFill>
              </a:rPr>
              <a:t>MUTUALISM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le:Lions taking down cape buffalo.jpg">
            <a:hlinkClick r:id="rId2"/>
          </p:cNvPr>
          <p:cNvPicPr>
            <a:picLocks noChangeAspect="1" noChangeArrowheads="1"/>
          </p:cNvPicPr>
          <p:nvPr/>
        </p:nvPicPr>
        <p:blipFill>
          <a:blip r:embed="rId3" cstate="print"/>
          <a:srcRect/>
          <a:stretch>
            <a:fillRect/>
          </a:stretch>
        </p:blipFill>
        <p:spPr bwMode="auto">
          <a:xfrm>
            <a:off x="0" y="0"/>
            <a:ext cx="9175750" cy="6858000"/>
          </a:xfrm>
          <a:prstGeom prst="rect">
            <a:avLst/>
          </a:prstGeom>
          <a:noFill/>
          <a:ln w="9525">
            <a:noFill/>
            <a:miter lim="800000"/>
            <a:headEnd/>
            <a:tailEnd/>
          </a:ln>
        </p:spPr>
      </p:pic>
      <p:sp>
        <p:nvSpPr>
          <p:cNvPr id="2" name="Title 1"/>
          <p:cNvSpPr>
            <a:spLocks noGrp="1"/>
          </p:cNvSpPr>
          <p:nvPr>
            <p:ph type="title"/>
          </p:nvPr>
        </p:nvSpPr>
        <p:spPr>
          <a:xfrm>
            <a:off x="1066800" y="0"/>
            <a:ext cx="7315200" cy="1143000"/>
          </a:xfrm>
          <a:solidFill>
            <a:srgbClr val="FFFF00"/>
          </a:solidFill>
        </p:spPr>
        <p:txBody>
          <a:bodyPr/>
          <a:lstStyle/>
          <a:p>
            <a:pPr fontAlgn="auto">
              <a:spcAft>
                <a:spcPts val="0"/>
              </a:spcAft>
              <a:defRPr/>
            </a:pPr>
            <a:r>
              <a:rPr lang="en-US" dirty="0" smtClean="0"/>
              <a:t>COMMUNITY INTERACTIONS</a:t>
            </a:r>
            <a:endParaRPr lang="en-US" dirty="0"/>
          </a:p>
        </p:txBody>
      </p:sp>
      <p:sp>
        <p:nvSpPr>
          <p:cNvPr id="3" name="Content Placeholder 2"/>
          <p:cNvSpPr>
            <a:spLocks noGrp="1"/>
          </p:cNvSpPr>
          <p:nvPr>
            <p:ph idx="1"/>
          </p:nvPr>
        </p:nvSpPr>
        <p:spPr>
          <a:xfrm>
            <a:off x="0" y="4572000"/>
            <a:ext cx="5257800" cy="2286000"/>
          </a:xfrm>
          <a:solidFill>
            <a:schemeClr val="bg1"/>
          </a:solidFill>
        </p:spPr>
        <p:txBody>
          <a:bodyPr>
            <a:normAutofit/>
          </a:bodyPr>
          <a:lstStyle/>
          <a:p>
            <a:pPr lvl="1" fontAlgn="auto">
              <a:spcAft>
                <a:spcPts val="0"/>
              </a:spcAft>
              <a:buFont typeface="Arial" pitchFamily="34" charset="0"/>
              <a:buChar char="–"/>
              <a:defRPr/>
            </a:pPr>
            <a:r>
              <a:rPr lang="en-US" dirty="0" smtClean="0">
                <a:solidFill>
                  <a:schemeClr val="tx1"/>
                </a:solidFill>
              </a:rPr>
              <a:t>LIONS HUNT AND FEED ON A BUFFALO</a:t>
            </a:r>
          </a:p>
          <a:p>
            <a:pPr lvl="1" fontAlgn="auto">
              <a:spcAft>
                <a:spcPts val="0"/>
              </a:spcAft>
              <a:buFont typeface="Arial" pitchFamily="34" charset="0"/>
              <a:buChar char="–"/>
              <a:defRPr/>
            </a:pPr>
            <a:r>
              <a:rPr lang="en-US" dirty="0" smtClean="0">
                <a:solidFill>
                  <a:schemeClr val="tx1"/>
                </a:solidFill>
              </a:rPr>
              <a:t>FOLD YOUR PAPER TO SHOW THE CORRECT ANSWER AND HOLD IT UP!</a:t>
            </a:r>
            <a:endParaRPr lang="en-US" dirty="0">
              <a:solidFill>
                <a:schemeClr val="tx1"/>
              </a:solidFill>
            </a:endParaRPr>
          </a:p>
        </p:txBody>
      </p:sp>
      <p:sp>
        <p:nvSpPr>
          <p:cNvPr id="5" name="Rectangle 4"/>
          <p:cNvSpPr/>
          <p:nvPr/>
        </p:nvSpPr>
        <p:spPr>
          <a:xfrm>
            <a:off x="6553200" y="4800600"/>
            <a:ext cx="2590800" cy="1752600"/>
          </a:xfrm>
          <a:prstGeom prst="rect">
            <a:avLst/>
          </a:prstGeom>
          <a:solidFill>
            <a:schemeClr val="accent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bg2"/>
                </a:solidFill>
              </a:rPr>
              <a:t>ANSWER:</a:t>
            </a:r>
          </a:p>
          <a:p>
            <a:pPr algn="ctr" fontAlgn="auto">
              <a:spcBef>
                <a:spcPts val="0"/>
              </a:spcBef>
              <a:spcAft>
                <a:spcPts val="0"/>
              </a:spcAft>
              <a:defRPr/>
            </a:pPr>
            <a:r>
              <a:rPr lang="en-US" sz="3600" dirty="0">
                <a:solidFill>
                  <a:schemeClr val="bg2"/>
                </a:solidFill>
              </a:rPr>
              <a:t>PREDATION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american_dog_tick_on_finger"/>
          <p:cNvPicPr>
            <a:picLocks noChangeAspect="1" noChangeArrowheads="1"/>
          </p:cNvPicPr>
          <p:nvPr/>
        </p:nvPicPr>
        <p:blipFill>
          <a:blip r:embed="rId2" cstate="print"/>
          <a:srcRect/>
          <a:stretch>
            <a:fillRect/>
          </a:stretch>
        </p:blipFill>
        <p:spPr bwMode="auto">
          <a:xfrm>
            <a:off x="0" y="0"/>
            <a:ext cx="9144000" cy="6862763"/>
          </a:xfrm>
          <a:prstGeom prst="rect">
            <a:avLst/>
          </a:prstGeom>
          <a:solidFill>
            <a:schemeClr val="tx1">
              <a:lumMod val="95000"/>
              <a:lumOff val="5000"/>
            </a:schemeClr>
          </a:solidFill>
          <a:ln w="9525">
            <a:noFill/>
            <a:miter lim="800000"/>
            <a:headEnd/>
            <a:tailEnd/>
          </a:ln>
        </p:spPr>
      </p:pic>
      <p:sp>
        <p:nvSpPr>
          <p:cNvPr id="2" name="Title 1"/>
          <p:cNvSpPr>
            <a:spLocks noGrp="1"/>
          </p:cNvSpPr>
          <p:nvPr>
            <p:ph type="title"/>
          </p:nvPr>
        </p:nvSpPr>
        <p:spPr>
          <a:xfrm>
            <a:off x="1066800" y="0"/>
            <a:ext cx="7315200" cy="1143000"/>
          </a:xfrm>
          <a:solidFill>
            <a:srgbClr val="FFFF00"/>
          </a:solidFill>
        </p:spPr>
        <p:txBody>
          <a:bodyPr/>
          <a:lstStyle/>
          <a:p>
            <a:pPr fontAlgn="auto">
              <a:spcAft>
                <a:spcPts val="0"/>
              </a:spcAft>
              <a:defRPr/>
            </a:pPr>
            <a:r>
              <a:rPr lang="en-US" dirty="0" smtClean="0"/>
              <a:t>COMMUNITY INTERACTIONS</a:t>
            </a:r>
            <a:endParaRPr lang="en-US" dirty="0"/>
          </a:p>
        </p:txBody>
      </p:sp>
      <p:sp>
        <p:nvSpPr>
          <p:cNvPr id="3" name="Content Placeholder 2"/>
          <p:cNvSpPr>
            <a:spLocks noGrp="1"/>
          </p:cNvSpPr>
          <p:nvPr>
            <p:ph idx="1"/>
          </p:nvPr>
        </p:nvSpPr>
        <p:spPr>
          <a:xfrm>
            <a:off x="152400" y="3886200"/>
            <a:ext cx="5257800" cy="2743200"/>
          </a:xfrm>
          <a:solidFill>
            <a:schemeClr val="tx1"/>
          </a:solidFill>
        </p:spPr>
        <p:txBody>
          <a:bodyPr>
            <a:normAutofit/>
          </a:bodyPr>
          <a:lstStyle/>
          <a:p>
            <a:pPr lvl="1" fontAlgn="auto">
              <a:spcAft>
                <a:spcPts val="0"/>
              </a:spcAft>
              <a:buFont typeface="Arial" pitchFamily="34" charset="0"/>
              <a:buChar char="–"/>
              <a:defRPr/>
            </a:pPr>
            <a:r>
              <a:rPr lang="en-US" dirty="0" smtClean="0">
                <a:solidFill>
                  <a:schemeClr val="bg1"/>
                </a:solidFill>
                <a:latin typeface="Comic Sans MS" pitchFamily="66" charset="0"/>
              </a:rPr>
              <a:t>The organism being harmed is called the </a:t>
            </a:r>
            <a:r>
              <a:rPr lang="en-US" dirty="0" smtClean="0">
                <a:solidFill>
                  <a:srgbClr val="EADA08"/>
                </a:solidFill>
                <a:latin typeface="Comic Sans MS" pitchFamily="66" charset="0"/>
              </a:rPr>
              <a:t>host</a:t>
            </a:r>
            <a:r>
              <a:rPr lang="en-US" dirty="0" smtClean="0">
                <a:solidFill>
                  <a:schemeClr val="bg1"/>
                </a:solidFill>
                <a:latin typeface="Comic Sans MS" pitchFamily="66" charset="0"/>
              </a:rPr>
              <a:t>.  The tick  may weaken, but usually don’t immediately kill their host. </a:t>
            </a:r>
          </a:p>
          <a:p>
            <a:pPr lvl="1" fontAlgn="auto">
              <a:spcAft>
                <a:spcPts val="0"/>
              </a:spcAft>
              <a:buFont typeface="Arial" pitchFamily="34" charset="0"/>
              <a:buChar char="–"/>
              <a:defRPr/>
            </a:pPr>
            <a:r>
              <a:rPr lang="en-US" dirty="0" smtClean="0">
                <a:solidFill>
                  <a:schemeClr val="accent3">
                    <a:lumMod val="20000"/>
                    <a:lumOff val="80000"/>
                  </a:schemeClr>
                </a:solidFill>
              </a:rPr>
              <a:t>FOLD YOUR PAPER TO SHOW THE CORRECT ANSWER AND HOLD IT UP!</a:t>
            </a:r>
            <a:endParaRPr lang="en-US" dirty="0">
              <a:solidFill>
                <a:schemeClr val="accent3">
                  <a:lumMod val="20000"/>
                  <a:lumOff val="80000"/>
                </a:schemeClr>
              </a:solidFill>
            </a:endParaRPr>
          </a:p>
        </p:txBody>
      </p:sp>
      <p:sp>
        <p:nvSpPr>
          <p:cNvPr id="5" name="Rectangle 4"/>
          <p:cNvSpPr/>
          <p:nvPr/>
        </p:nvSpPr>
        <p:spPr>
          <a:xfrm>
            <a:off x="6553200" y="4800600"/>
            <a:ext cx="2590800" cy="1752600"/>
          </a:xfrm>
          <a:prstGeom prst="rect">
            <a:avLst/>
          </a:prstGeom>
          <a:solidFill>
            <a:schemeClr val="accent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bg2"/>
                </a:solidFill>
              </a:rPr>
              <a:t>ANSWER:</a:t>
            </a:r>
          </a:p>
          <a:p>
            <a:pPr algn="ctr" fontAlgn="auto">
              <a:spcBef>
                <a:spcPts val="0"/>
              </a:spcBef>
              <a:spcAft>
                <a:spcPts val="0"/>
              </a:spcAft>
              <a:defRPr/>
            </a:pPr>
            <a:r>
              <a:rPr lang="en-US" sz="3600" dirty="0">
                <a:solidFill>
                  <a:schemeClr val="bg2"/>
                </a:solidFill>
              </a:rPr>
              <a:t>PARASITISM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smcdanie.AISD\Local Settings\Temporary Internet Files\Content.IE5\FO8PYO62\MP900444230[1].jpg"/>
          <p:cNvPicPr>
            <a:picLocks noChangeAspect="1" noChangeArrowheads="1"/>
          </p:cNvPicPr>
          <p:nvPr/>
        </p:nvPicPr>
        <p:blipFill>
          <a:blip r:embed="rId2" cstate="print"/>
          <a:srcRect/>
          <a:stretch>
            <a:fillRect/>
          </a:stretch>
        </p:blipFill>
        <p:spPr bwMode="auto">
          <a:xfrm>
            <a:off x="0" y="0"/>
            <a:ext cx="9144000" cy="6850063"/>
          </a:xfrm>
          <a:prstGeom prst="rect">
            <a:avLst/>
          </a:prstGeom>
          <a:noFill/>
          <a:ln w="9525">
            <a:noFill/>
            <a:miter lim="800000"/>
            <a:headEnd/>
            <a:tailEnd/>
          </a:ln>
        </p:spPr>
      </p:pic>
      <p:sp>
        <p:nvSpPr>
          <p:cNvPr id="3" name="Content Placeholder 2"/>
          <p:cNvSpPr>
            <a:spLocks noGrp="1"/>
          </p:cNvSpPr>
          <p:nvPr>
            <p:ph idx="1"/>
          </p:nvPr>
        </p:nvSpPr>
        <p:spPr>
          <a:xfrm>
            <a:off x="0" y="2057400"/>
            <a:ext cx="8991600" cy="1295400"/>
          </a:xfrm>
          <a:solidFill>
            <a:schemeClr val="tx1"/>
          </a:solidFill>
        </p:spPr>
        <p:txBody>
          <a:bodyPr>
            <a:noAutofit/>
          </a:bodyPr>
          <a:lstStyle/>
          <a:p>
            <a:pPr lvl="1" fontAlgn="auto">
              <a:spcAft>
                <a:spcPts val="0"/>
              </a:spcAft>
              <a:buFont typeface="Arial" pitchFamily="34" charset="0"/>
              <a:buChar char="–"/>
              <a:defRPr/>
            </a:pPr>
            <a:r>
              <a:rPr lang="en-US" sz="2400" dirty="0" smtClean="0">
                <a:solidFill>
                  <a:schemeClr val="accent3">
                    <a:lumMod val="20000"/>
                    <a:lumOff val="80000"/>
                  </a:schemeClr>
                </a:solidFill>
              </a:rPr>
              <a:t>Trees and wild flowers both require light to make food and reproduce. The trees, being taller, will prevent sunlight from reaching the smaller wild flower plants on the ground. </a:t>
            </a:r>
            <a:br>
              <a:rPr lang="en-US" sz="2400" dirty="0" smtClean="0">
                <a:solidFill>
                  <a:schemeClr val="accent3">
                    <a:lumMod val="20000"/>
                    <a:lumOff val="80000"/>
                  </a:schemeClr>
                </a:solidFill>
              </a:rPr>
            </a:br>
            <a:endParaRPr lang="en-US" sz="2400" dirty="0">
              <a:solidFill>
                <a:schemeClr val="accent3">
                  <a:lumMod val="20000"/>
                  <a:lumOff val="80000"/>
                </a:schemeClr>
              </a:solidFill>
            </a:endParaRPr>
          </a:p>
        </p:txBody>
      </p:sp>
      <p:sp>
        <p:nvSpPr>
          <p:cNvPr id="5" name="Rectangle 4"/>
          <p:cNvSpPr/>
          <p:nvPr/>
        </p:nvSpPr>
        <p:spPr>
          <a:xfrm>
            <a:off x="6172200" y="4800600"/>
            <a:ext cx="2971800" cy="1752600"/>
          </a:xfrm>
          <a:prstGeom prst="rect">
            <a:avLst/>
          </a:prstGeom>
          <a:solidFill>
            <a:schemeClr val="accent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bg2"/>
                </a:solidFill>
              </a:rPr>
              <a:t>ANSWER:</a:t>
            </a:r>
          </a:p>
          <a:p>
            <a:pPr algn="ctr" fontAlgn="auto">
              <a:spcBef>
                <a:spcPts val="0"/>
              </a:spcBef>
              <a:spcAft>
                <a:spcPts val="0"/>
              </a:spcAft>
              <a:defRPr/>
            </a:pPr>
            <a:r>
              <a:rPr lang="en-US" sz="3600" dirty="0">
                <a:solidFill>
                  <a:schemeClr val="bg2"/>
                </a:solidFill>
              </a:rPr>
              <a:t>COMPETITION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Rectangle 8"/>
          <p:cNvSpPr>
            <a:spLocks noChangeArrowheads="1"/>
          </p:cNvSpPr>
          <p:nvPr/>
        </p:nvSpPr>
        <p:spPr bwMode="auto">
          <a:xfrm>
            <a:off x="0" y="2057400"/>
            <a:ext cx="2286000" cy="381000"/>
          </a:xfrm>
          <a:prstGeom prst="rect">
            <a:avLst/>
          </a:prstGeom>
          <a:solidFill>
            <a:srgbClr val="EADA08"/>
          </a:solidFill>
          <a:ln w="9525">
            <a:noFill/>
            <a:miter lim="800000"/>
            <a:headEnd/>
            <a:tailEnd/>
          </a:ln>
        </p:spPr>
        <p:txBody>
          <a:bodyPr wrap="none" anchor="ctr"/>
          <a:lstStyle/>
          <a:p>
            <a:endParaRPr lang="en-US"/>
          </a:p>
        </p:txBody>
      </p:sp>
      <p:sp>
        <p:nvSpPr>
          <p:cNvPr id="16387" name="Text Box 2"/>
          <p:cNvSpPr txBox="1">
            <a:spLocks noChangeArrowheads="1"/>
          </p:cNvSpPr>
          <p:nvPr/>
        </p:nvSpPr>
        <p:spPr bwMode="auto">
          <a:xfrm>
            <a:off x="0" y="0"/>
            <a:ext cx="4419600" cy="5016500"/>
          </a:xfrm>
          <a:prstGeom prst="rect">
            <a:avLst/>
          </a:prstGeom>
          <a:noFill/>
          <a:ln w="9525">
            <a:noFill/>
            <a:miter lim="800000"/>
            <a:headEnd/>
            <a:tailEnd/>
          </a:ln>
        </p:spPr>
        <p:txBody>
          <a:bodyPr>
            <a:spAutoFit/>
          </a:bodyPr>
          <a:lstStyle/>
          <a:p>
            <a:r>
              <a:rPr lang="en-US" sz="3200" b="1">
                <a:latin typeface="Comic Sans MS" pitchFamily="66" charset="0"/>
              </a:rPr>
              <a:t>1 </a:t>
            </a:r>
            <a:r>
              <a:rPr lang="en-US" sz="3200">
                <a:latin typeface="Comic Sans MS" pitchFamily="66" charset="0"/>
              </a:rPr>
              <a:t>According to the information in the box, which of these best describes the relationship between ant and acacia tree?</a:t>
            </a:r>
            <a:endParaRPr lang="en-US" sz="3200" b="1">
              <a:latin typeface="Comic Sans MS" pitchFamily="66" charset="0"/>
            </a:endParaRPr>
          </a:p>
          <a:p>
            <a:r>
              <a:rPr lang="en-US" sz="3200" b="1">
                <a:latin typeface="Comic Sans MS" pitchFamily="66" charset="0"/>
              </a:rPr>
              <a:t>A </a:t>
            </a:r>
            <a:r>
              <a:rPr lang="en-US" sz="3200">
                <a:latin typeface="Comic Sans MS" pitchFamily="66" charset="0"/>
              </a:rPr>
              <a:t>Parasitism</a:t>
            </a:r>
            <a:endParaRPr lang="en-US" sz="3200" b="1">
              <a:latin typeface="Comic Sans MS" pitchFamily="66" charset="0"/>
            </a:endParaRPr>
          </a:p>
          <a:p>
            <a:r>
              <a:rPr lang="en-US" sz="3200" b="1">
                <a:latin typeface="Comic Sans MS" pitchFamily="66" charset="0"/>
              </a:rPr>
              <a:t>B </a:t>
            </a:r>
            <a:r>
              <a:rPr lang="en-US" sz="3200">
                <a:latin typeface="Comic Sans MS" pitchFamily="66" charset="0"/>
              </a:rPr>
              <a:t>Predation</a:t>
            </a:r>
            <a:endParaRPr lang="en-US" sz="3200" b="1">
              <a:latin typeface="Comic Sans MS" pitchFamily="66" charset="0"/>
            </a:endParaRPr>
          </a:p>
          <a:p>
            <a:r>
              <a:rPr lang="en-US" sz="3200" b="1">
                <a:latin typeface="Comic Sans MS" pitchFamily="66" charset="0"/>
              </a:rPr>
              <a:t>C </a:t>
            </a:r>
            <a:r>
              <a:rPr lang="en-US" sz="3200">
                <a:latin typeface="Comic Sans MS" pitchFamily="66" charset="0"/>
              </a:rPr>
              <a:t>Commensalism</a:t>
            </a:r>
            <a:endParaRPr lang="en-US" sz="3200" b="1">
              <a:latin typeface="Comic Sans MS" pitchFamily="66" charset="0"/>
            </a:endParaRPr>
          </a:p>
          <a:p>
            <a:r>
              <a:rPr lang="en-US" sz="3200" b="1">
                <a:latin typeface="Comic Sans MS" pitchFamily="66" charset="0"/>
              </a:rPr>
              <a:t>D</a:t>
            </a:r>
            <a:r>
              <a:rPr lang="en-US" sz="3200">
                <a:latin typeface="Comic Sans MS" pitchFamily="66" charset="0"/>
              </a:rPr>
              <a:t>  Mutualism</a:t>
            </a:r>
          </a:p>
        </p:txBody>
      </p:sp>
      <p:sp>
        <p:nvSpPr>
          <p:cNvPr id="32772" name="AutoShape 4"/>
          <p:cNvSpPr>
            <a:spLocks noChangeArrowheads="1"/>
          </p:cNvSpPr>
          <p:nvPr/>
        </p:nvSpPr>
        <p:spPr bwMode="auto">
          <a:xfrm>
            <a:off x="2590800" y="4572000"/>
            <a:ext cx="1143000" cy="304800"/>
          </a:xfrm>
          <a:prstGeom prst="leftArrow">
            <a:avLst>
              <a:gd name="adj1" fmla="val 50000"/>
              <a:gd name="adj2" fmla="val 93750"/>
            </a:avLst>
          </a:prstGeom>
          <a:solidFill>
            <a:srgbClr val="FF0000"/>
          </a:solidFill>
          <a:ln w="9525">
            <a:solidFill>
              <a:schemeClr val="tx1"/>
            </a:solidFill>
            <a:miter lim="800000"/>
            <a:headEnd/>
            <a:tailEnd/>
          </a:ln>
        </p:spPr>
        <p:txBody>
          <a:bodyPr wrap="none" anchor="ctr"/>
          <a:lstStyle/>
          <a:p>
            <a:endParaRPr lang="en-US"/>
          </a:p>
        </p:txBody>
      </p:sp>
      <p:sp>
        <p:nvSpPr>
          <p:cNvPr id="16389" name="Text Box 7"/>
          <p:cNvSpPr txBox="1">
            <a:spLocks noChangeArrowheads="1"/>
          </p:cNvSpPr>
          <p:nvPr/>
        </p:nvSpPr>
        <p:spPr bwMode="auto">
          <a:xfrm>
            <a:off x="4724400" y="3548063"/>
            <a:ext cx="4038600" cy="3046412"/>
          </a:xfrm>
          <a:prstGeom prst="rect">
            <a:avLst/>
          </a:prstGeom>
          <a:noFill/>
          <a:ln w="9525">
            <a:noFill/>
            <a:miter lim="800000"/>
            <a:headEnd/>
            <a:tailEnd/>
          </a:ln>
        </p:spPr>
        <p:txBody>
          <a:bodyPr>
            <a:spAutoFit/>
          </a:bodyPr>
          <a:lstStyle/>
          <a:p>
            <a:pPr>
              <a:spcBef>
                <a:spcPct val="50000"/>
              </a:spcBef>
            </a:pPr>
            <a:r>
              <a:rPr lang="en-US" sz="3200">
                <a:latin typeface="Comic Sans MS" pitchFamily="66" charset="0"/>
              </a:rPr>
              <a:t>Remember, the ants get nutrition (food).  The plants get protection.  Each organism benefits… (</a:t>
            </a:r>
            <a:r>
              <a:rPr lang="en-US" sz="3200">
                <a:solidFill>
                  <a:srgbClr val="00FF00"/>
                </a:solidFill>
                <a:latin typeface="Comic Sans MS" pitchFamily="66" charset="0"/>
              </a:rPr>
              <a:t>+,+</a:t>
            </a:r>
            <a:r>
              <a:rPr lang="en-US" sz="3200">
                <a:latin typeface="Comic Sans MS" pitchFamily="66" charset="0"/>
              </a:rPr>
              <a:t>)</a:t>
            </a:r>
          </a:p>
        </p:txBody>
      </p:sp>
      <p:sp>
        <p:nvSpPr>
          <p:cNvPr id="32778" name="Text Box 10"/>
          <p:cNvSpPr txBox="1">
            <a:spLocks noChangeArrowheads="1"/>
          </p:cNvSpPr>
          <p:nvPr/>
        </p:nvSpPr>
        <p:spPr bwMode="auto">
          <a:xfrm>
            <a:off x="228600" y="5257800"/>
            <a:ext cx="2895600" cy="1016000"/>
          </a:xfrm>
          <a:prstGeom prst="rect">
            <a:avLst/>
          </a:prstGeom>
          <a:noFill/>
          <a:ln w="9525">
            <a:noFill/>
            <a:miter lim="800000"/>
            <a:headEnd/>
            <a:tailEnd/>
          </a:ln>
        </p:spPr>
        <p:txBody>
          <a:bodyPr>
            <a:spAutoFit/>
          </a:bodyPr>
          <a:lstStyle/>
          <a:p>
            <a:pPr>
              <a:spcBef>
                <a:spcPct val="50000"/>
              </a:spcBef>
            </a:pPr>
            <a:r>
              <a:rPr lang="en-US" sz="2000"/>
              <a:t>-FOLD YOUR PAPER TO SHOW THE CORRECT ANSWER. </a:t>
            </a:r>
          </a:p>
        </p:txBody>
      </p:sp>
      <p:sp>
        <p:nvSpPr>
          <p:cNvPr id="16391" name="Text Box 15"/>
          <p:cNvSpPr txBox="1">
            <a:spLocks noChangeArrowheads="1"/>
          </p:cNvSpPr>
          <p:nvPr/>
        </p:nvSpPr>
        <p:spPr bwMode="auto">
          <a:xfrm>
            <a:off x="4572000" y="152400"/>
            <a:ext cx="4419600" cy="3416300"/>
          </a:xfrm>
          <a:prstGeom prst="rect">
            <a:avLst/>
          </a:prstGeom>
          <a:noFill/>
          <a:ln w="19050">
            <a:solidFill>
              <a:schemeClr val="tx1"/>
            </a:solidFill>
            <a:miter lim="800000"/>
            <a:headEnd/>
            <a:tailEnd/>
          </a:ln>
        </p:spPr>
        <p:txBody>
          <a:bodyPr>
            <a:spAutoFit/>
          </a:bodyPr>
          <a:lstStyle/>
          <a:p>
            <a:pPr>
              <a:spcBef>
                <a:spcPct val="50000"/>
              </a:spcBef>
            </a:pPr>
            <a:r>
              <a:rPr lang="en-US" sz="2400" b="1">
                <a:latin typeface="Times New Roman" pitchFamily="18" charset="0"/>
              </a:rPr>
              <a:t>In the jungles of Costa Rica, a certain species of ant live in a complex relationship with the acacia tree.  The ants find shelter in the hollow thorns of the plant.  They attack any animal that tries to feed on the tree.  In return, the plant provides them with nutrition. </a:t>
            </a:r>
          </a:p>
        </p:txBody>
      </p:sp>
      <p:grpSp>
        <p:nvGrpSpPr>
          <p:cNvPr id="2" name="Group 17"/>
          <p:cNvGrpSpPr>
            <a:grpSpLocks/>
          </p:cNvGrpSpPr>
          <p:nvPr/>
        </p:nvGrpSpPr>
        <p:grpSpPr bwMode="auto">
          <a:xfrm>
            <a:off x="4648200" y="2057400"/>
            <a:ext cx="4267200" cy="1371600"/>
            <a:chOff x="2928" y="768"/>
            <a:chExt cx="2688" cy="1344"/>
          </a:xfrm>
        </p:grpSpPr>
        <p:sp>
          <p:nvSpPr>
            <p:cNvPr id="16393" name="Rectangle 16"/>
            <p:cNvSpPr>
              <a:spLocks noChangeArrowheads="1"/>
            </p:cNvSpPr>
            <p:nvPr/>
          </p:nvSpPr>
          <p:spPr bwMode="auto">
            <a:xfrm>
              <a:off x="3648" y="768"/>
              <a:ext cx="1968" cy="672"/>
            </a:xfrm>
            <a:prstGeom prst="rect">
              <a:avLst/>
            </a:prstGeom>
            <a:solidFill>
              <a:schemeClr val="accent2">
                <a:alpha val="30196"/>
              </a:schemeClr>
            </a:solidFill>
            <a:ln w="9525">
              <a:noFill/>
              <a:miter lim="800000"/>
              <a:headEnd/>
              <a:tailEnd/>
            </a:ln>
          </p:spPr>
          <p:txBody>
            <a:bodyPr wrap="none" anchor="ctr"/>
            <a:lstStyle/>
            <a:p>
              <a:endParaRPr lang="en-US"/>
            </a:p>
          </p:txBody>
        </p:sp>
        <p:sp>
          <p:nvSpPr>
            <p:cNvPr id="16394" name="Rectangle 12"/>
            <p:cNvSpPr>
              <a:spLocks noChangeArrowheads="1"/>
            </p:cNvSpPr>
            <p:nvPr/>
          </p:nvSpPr>
          <p:spPr bwMode="auto">
            <a:xfrm>
              <a:off x="2928" y="1515"/>
              <a:ext cx="2640" cy="597"/>
            </a:xfrm>
            <a:prstGeom prst="rect">
              <a:avLst/>
            </a:prstGeom>
            <a:solidFill>
              <a:schemeClr val="accent2">
                <a:alpha val="30196"/>
              </a:schemeClr>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additive="base">
                                        <p:cTn id="7" dur="500" fill="hold"/>
                                        <p:tgtEl>
                                          <p:spTgt spid="32776"/>
                                        </p:tgtEl>
                                        <p:attrNameLst>
                                          <p:attrName>ppt_x</p:attrName>
                                        </p:attrNameLst>
                                      </p:cBhvr>
                                      <p:tavLst>
                                        <p:tav tm="0">
                                          <p:val>
                                            <p:strVal val="#ppt_x"/>
                                          </p:val>
                                        </p:tav>
                                        <p:tav tm="100000">
                                          <p:val>
                                            <p:strVal val="#ppt_x"/>
                                          </p:val>
                                        </p:tav>
                                      </p:tavLst>
                                    </p:anim>
                                    <p:anim calcmode="lin" valueType="num">
                                      <p:cBhvr additive="base">
                                        <p:cTn id="8"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8"/>
                                        </p:tgtEl>
                                        <p:attrNameLst>
                                          <p:attrName>style.visibility</p:attrName>
                                        </p:attrNameLst>
                                      </p:cBhvr>
                                      <p:to>
                                        <p:strVal val="visible"/>
                                      </p:to>
                                    </p:set>
                                    <p:anim calcmode="lin" valueType="num">
                                      <p:cBhvr additive="base">
                                        <p:cTn id="13" dur="500" fill="hold"/>
                                        <p:tgtEl>
                                          <p:spTgt spid="32778"/>
                                        </p:tgtEl>
                                        <p:attrNameLst>
                                          <p:attrName>ppt_x</p:attrName>
                                        </p:attrNameLst>
                                      </p:cBhvr>
                                      <p:tavLst>
                                        <p:tav tm="0">
                                          <p:val>
                                            <p:strVal val="#ppt_x"/>
                                          </p:val>
                                        </p:tav>
                                        <p:tav tm="100000">
                                          <p:val>
                                            <p:strVal val="#ppt_x"/>
                                          </p:val>
                                        </p:tav>
                                      </p:tavLst>
                                    </p:anim>
                                    <p:anim calcmode="lin" valueType="num">
                                      <p:cBhvr additive="base">
                                        <p:cTn id="14" dur="500" fill="hold"/>
                                        <p:tgtEl>
                                          <p:spTgt spid="327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2"/>
                                        </p:tgtEl>
                                        <p:attrNameLst>
                                          <p:attrName>style.visibility</p:attrName>
                                        </p:attrNameLst>
                                      </p:cBhvr>
                                      <p:to>
                                        <p:strVal val="visible"/>
                                      </p:to>
                                    </p:set>
                                    <p:anim calcmode="lin" valueType="num">
                                      <p:cBhvr additive="base">
                                        <p:cTn id="25" dur="500" fill="hold"/>
                                        <p:tgtEl>
                                          <p:spTgt spid="32772"/>
                                        </p:tgtEl>
                                        <p:attrNameLst>
                                          <p:attrName>ppt_x</p:attrName>
                                        </p:attrNameLst>
                                      </p:cBhvr>
                                      <p:tavLst>
                                        <p:tav tm="0">
                                          <p:val>
                                            <p:strVal val="#ppt_x"/>
                                          </p:val>
                                        </p:tav>
                                        <p:tav tm="100000">
                                          <p:val>
                                            <p:strVal val="#ppt_x"/>
                                          </p:val>
                                        </p:tav>
                                      </p:tavLst>
                                    </p:anim>
                                    <p:anim calcmode="lin" valueType="num">
                                      <p:cBhvr additive="base">
                                        <p:cTn id="26"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2" grpId="0" animBg="1"/>
      <p:bldP spid="327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62000" y="0"/>
            <a:ext cx="7620000" cy="708025"/>
          </a:xfrm>
          <a:prstGeom prst="rect">
            <a:avLst/>
          </a:prstGeom>
          <a:solidFill>
            <a:schemeClr val="bg1"/>
          </a:solidFill>
          <a:ln w="57150">
            <a:solidFill>
              <a:schemeClr val="tx1"/>
            </a:solidFill>
            <a:miter lim="800000"/>
            <a:headEnd/>
            <a:tailEnd/>
          </a:ln>
        </p:spPr>
        <p:txBody>
          <a:bodyPr>
            <a:spAutoFit/>
          </a:bodyPr>
          <a:lstStyle/>
          <a:p>
            <a:pPr algn="ctr">
              <a:spcBef>
                <a:spcPct val="50000"/>
              </a:spcBef>
            </a:pPr>
            <a:r>
              <a:rPr lang="en-US" sz="4000">
                <a:latin typeface="Stencil" pitchFamily="82" charset="0"/>
              </a:rPr>
              <a:t>Community interactions</a:t>
            </a:r>
          </a:p>
        </p:txBody>
      </p:sp>
      <p:sp>
        <p:nvSpPr>
          <p:cNvPr id="17411" name="Text Box 3"/>
          <p:cNvSpPr txBox="1">
            <a:spLocks noChangeArrowheads="1"/>
          </p:cNvSpPr>
          <p:nvPr/>
        </p:nvSpPr>
        <p:spPr bwMode="auto">
          <a:xfrm>
            <a:off x="0" y="762000"/>
            <a:ext cx="9144000" cy="1077913"/>
          </a:xfrm>
          <a:prstGeom prst="rect">
            <a:avLst/>
          </a:prstGeom>
          <a:noFill/>
          <a:ln w="9525">
            <a:noFill/>
            <a:miter lim="800000"/>
            <a:headEnd/>
            <a:tailEnd/>
          </a:ln>
        </p:spPr>
        <p:txBody>
          <a:bodyPr>
            <a:spAutoFit/>
          </a:bodyPr>
          <a:lstStyle/>
          <a:p>
            <a:pPr>
              <a:spcBef>
                <a:spcPct val="50000"/>
              </a:spcBef>
            </a:pPr>
            <a:r>
              <a:rPr lang="en-US" sz="3200"/>
              <a:t>FOLD then HOLD UP your paper to indicate the correct answer. </a:t>
            </a:r>
          </a:p>
        </p:txBody>
      </p:sp>
      <p:sp>
        <p:nvSpPr>
          <p:cNvPr id="17412" name="Text Box 4"/>
          <p:cNvSpPr txBox="1">
            <a:spLocks noChangeArrowheads="1"/>
          </p:cNvSpPr>
          <p:nvPr/>
        </p:nvSpPr>
        <p:spPr bwMode="auto">
          <a:xfrm>
            <a:off x="533400" y="2286000"/>
            <a:ext cx="5486400" cy="457200"/>
          </a:xfrm>
          <a:prstGeom prst="rect">
            <a:avLst/>
          </a:prstGeom>
          <a:noFill/>
          <a:ln w="9525">
            <a:noFill/>
            <a:miter lim="800000"/>
            <a:headEnd/>
            <a:tailEnd/>
          </a:ln>
        </p:spPr>
        <p:txBody>
          <a:bodyPr>
            <a:spAutoFit/>
          </a:bodyPr>
          <a:lstStyle/>
          <a:p>
            <a:pPr>
              <a:spcBef>
                <a:spcPct val="50000"/>
              </a:spcBef>
            </a:pPr>
            <a:endParaRPr lang="en-US" sz="2400"/>
          </a:p>
        </p:txBody>
      </p:sp>
      <p:grpSp>
        <p:nvGrpSpPr>
          <p:cNvPr id="2" name="Group 21"/>
          <p:cNvGrpSpPr>
            <a:grpSpLocks/>
          </p:cNvGrpSpPr>
          <p:nvPr/>
        </p:nvGrpSpPr>
        <p:grpSpPr bwMode="auto">
          <a:xfrm>
            <a:off x="0" y="1828800"/>
            <a:ext cx="9296400" cy="1455738"/>
            <a:chOff x="0" y="1200"/>
            <a:chExt cx="5856" cy="917"/>
          </a:xfrm>
        </p:grpSpPr>
        <p:sp>
          <p:nvSpPr>
            <p:cNvPr id="17426" name="Text Box 5"/>
            <p:cNvSpPr txBox="1">
              <a:spLocks noChangeArrowheads="1"/>
            </p:cNvSpPr>
            <p:nvPr/>
          </p:nvSpPr>
          <p:spPr bwMode="auto">
            <a:xfrm>
              <a:off x="0" y="1200"/>
              <a:ext cx="5136" cy="872"/>
            </a:xfrm>
            <a:prstGeom prst="rect">
              <a:avLst/>
            </a:prstGeom>
            <a:solidFill>
              <a:schemeClr val="bg1"/>
            </a:solidFill>
            <a:ln w="28575">
              <a:solidFill>
                <a:schemeClr val="tx1"/>
              </a:solidFill>
              <a:miter lim="800000"/>
              <a:headEnd/>
              <a:tailEnd/>
            </a:ln>
          </p:spPr>
          <p:txBody>
            <a:bodyPr>
              <a:spAutoFit/>
            </a:bodyPr>
            <a:lstStyle/>
            <a:p>
              <a:pPr eaLnBrk="0" hangingPunct="0">
                <a:spcBef>
                  <a:spcPct val="50000"/>
                </a:spcBef>
              </a:pPr>
              <a:r>
                <a:rPr lang="en-US" sz="2800"/>
                <a:t>1.  A hummingbird feeds on the nectar of flowering plants, while spreading the plant’s pollen to other flowers. </a:t>
              </a:r>
            </a:p>
          </p:txBody>
        </p:sp>
        <p:pic>
          <p:nvPicPr>
            <p:cNvPr id="17427" name="Picture 6" descr="MCNA00972_0000[1]"/>
            <p:cNvPicPr>
              <a:picLocks noChangeAspect="1" noChangeArrowheads="1"/>
            </p:cNvPicPr>
            <p:nvPr/>
          </p:nvPicPr>
          <p:blipFill>
            <a:blip r:embed="rId3" cstate="print"/>
            <a:srcRect/>
            <a:stretch>
              <a:fillRect/>
            </a:stretch>
          </p:blipFill>
          <p:spPr bwMode="auto">
            <a:xfrm>
              <a:off x="4704" y="1296"/>
              <a:ext cx="1152" cy="821"/>
            </a:xfrm>
            <a:prstGeom prst="rect">
              <a:avLst/>
            </a:prstGeom>
            <a:noFill/>
            <a:ln w="9525">
              <a:noFill/>
              <a:miter lim="800000"/>
              <a:headEnd/>
              <a:tailEnd/>
            </a:ln>
          </p:spPr>
        </p:pic>
      </p:grpSp>
      <p:grpSp>
        <p:nvGrpSpPr>
          <p:cNvPr id="3" name="Group 23"/>
          <p:cNvGrpSpPr>
            <a:grpSpLocks/>
          </p:cNvGrpSpPr>
          <p:nvPr/>
        </p:nvGrpSpPr>
        <p:grpSpPr bwMode="auto">
          <a:xfrm>
            <a:off x="0" y="3101975"/>
            <a:ext cx="8912225" cy="1412875"/>
            <a:chOff x="0" y="2002"/>
            <a:chExt cx="5614" cy="890"/>
          </a:xfrm>
        </p:grpSpPr>
        <p:sp>
          <p:nvSpPr>
            <p:cNvPr id="17424" name="Text Box 17"/>
            <p:cNvSpPr txBox="1">
              <a:spLocks noChangeArrowheads="1"/>
            </p:cNvSpPr>
            <p:nvPr/>
          </p:nvSpPr>
          <p:spPr bwMode="auto">
            <a:xfrm>
              <a:off x="0" y="2160"/>
              <a:ext cx="5136" cy="601"/>
            </a:xfrm>
            <a:prstGeom prst="rect">
              <a:avLst/>
            </a:prstGeom>
            <a:solidFill>
              <a:schemeClr val="bg1"/>
            </a:solidFill>
            <a:ln w="28575">
              <a:solidFill>
                <a:schemeClr val="tx1"/>
              </a:solidFill>
              <a:miter lim="800000"/>
              <a:headEnd/>
              <a:tailEnd/>
            </a:ln>
          </p:spPr>
          <p:txBody>
            <a:bodyPr>
              <a:spAutoFit/>
            </a:bodyPr>
            <a:lstStyle/>
            <a:p>
              <a:pPr eaLnBrk="0" hangingPunct="0">
                <a:spcBef>
                  <a:spcPct val="50000"/>
                </a:spcBef>
              </a:pPr>
              <a:r>
                <a:rPr lang="en-US" sz="2800">
                  <a:solidFill>
                    <a:srgbClr val="211D1E"/>
                  </a:solidFill>
                </a:rPr>
                <a:t>2.  Mistletoe grows in an elm tree, absorbing nutrients meant for the branches.</a:t>
              </a:r>
              <a:endParaRPr lang="en-US" sz="2800"/>
            </a:p>
          </p:txBody>
        </p:sp>
        <p:pic>
          <p:nvPicPr>
            <p:cNvPr id="17425" name="Picture 18" descr="MCj03048530000[1]"/>
            <p:cNvPicPr>
              <a:picLocks noChangeAspect="1" noChangeArrowheads="1"/>
            </p:cNvPicPr>
            <p:nvPr/>
          </p:nvPicPr>
          <p:blipFill>
            <a:blip r:embed="rId4" cstate="print"/>
            <a:srcRect/>
            <a:stretch>
              <a:fillRect/>
            </a:stretch>
          </p:blipFill>
          <p:spPr bwMode="auto">
            <a:xfrm rot="2196525">
              <a:off x="4401" y="2002"/>
              <a:ext cx="1213" cy="890"/>
            </a:xfrm>
            <a:prstGeom prst="rect">
              <a:avLst/>
            </a:prstGeom>
            <a:noFill/>
            <a:ln w="9525">
              <a:noFill/>
              <a:miter lim="800000"/>
              <a:headEnd/>
              <a:tailEnd/>
            </a:ln>
          </p:spPr>
        </p:pic>
      </p:grpSp>
      <p:grpSp>
        <p:nvGrpSpPr>
          <p:cNvPr id="4" name="Group 24"/>
          <p:cNvGrpSpPr>
            <a:grpSpLocks/>
          </p:cNvGrpSpPr>
          <p:nvPr/>
        </p:nvGrpSpPr>
        <p:grpSpPr bwMode="auto">
          <a:xfrm>
            <a:off x="0" y="4191000"/>
            <a:ext cx="8839200" cy="1612900"/>
            <a:chOff x="192" y="3504"/>
            <a:chExt cx="5568" cy="1016"/>
          </a:xfrm>
        </p:grpSpPr>
        <p:sp>
          <p:nvSpPr>
            <p:cNvPr id="17422" name="Text Box 19"/>
            <p:cNvSpPr txBox="1">
              <a:spLocks noChangeArrowheads="1"/>
            </p:cNvSpPr>
            <p:nvPr/>
          </p:nvSpPr>
          <p:spPr bwMode="auto">
            <a:xfrm>
              <a:off x="192" y="3648"/>
              <a:ext cx="5088" cy="872"/>
            </a:xfrm>
            <a:prstGeom prst="rect">
              <a:avLst/>
            </a:prstGeom>
            <a:solidFill>
              <a:schemeClr val="bg1"/>
            </a:solidFill>
            <a:ln w="28575">
              <a:solidFill>
                <a:schemeClr val="tx1"/>
              </a:solidFill>
              <a:miter lim="800000"/>
              <a:headEnd/>
              <a:tailEnd/>
            </a:ln>
          </p:spPr>
          <p:txBody>
            <a:bodyPr>
              <a:spAutoFit/>
            </a:bodyPr>
            <a:lstStyle/>
            <a:p>
              <a:pPr eaLnBrk="0" hangingPunct="0">
                <a:spcBef>
                  <a:spcPct val="50000"/>
                </a:spcBef>
              </a:pPr>
              <a:r>
                <a:rPr lang="en-US" sz="2800">
                  <a:solidFill>
                    <a:srgbClr val="211D1E"/>
                  </a:solidFill>
                </a:rPr>
                <a:t>3.</a:t>
              </a:r>
              <a:r>
                <a:rPr lang="en-US" sz="2800"/>
                <a:t>  A desert wasp shoots its eggs into the burrows of bees, where they hatch into larvae and feed on the bee’s eggs.  </a:t>
              </a:r>
            </a:p>
          </p:txBody>
        </p:sp>
        <p:pic>
          <p:nvPicPr>
            <p:cNvPr id="17423" name="Picture 20" descr="an04233_"/>
            <p:cNvPicPr>
              <a:picLocks noChangeAspect="1" noChangeArrowheads="1"/>
            </p:cNvPicPr>
            <p:nvPr/>
          </p:nvPicPr>
          <p:blipFill>
            <a:blip r:embed="rId5" cstate="print"/>
            <a:srcRect/>
            <a:stretch>
              <a:fillRect/>
            </a:stretch>
          </p:blipFill>
          <p:spPr bwMode="auto">
            <a:xfrm>
              <a:off x="5219" y="3504"/>
              <a:ext cx="541" cy="672"/>
            </a:xfrm>
            <a:prstGeom prst="rect">
              <a:avLst/>
            </a:prstGeom>
            <a:noFill/>
            <a:ln w="9525">
              <a:noFill/>
              <a:miter lim="800000"/>
              <a:headEnd/>
              <a:tailEnd/>
            </a:ln>
          </p:spPr>
        </p:pic>
      </p:grpSp>
      <p:sp>
        <p:nvSpPr>
          <p:cNvPr id="6169" name="Text Box 25"/>
          <p:cNvSpPr txBox="1">
            <a:spLocks noChangeArrowheads="1"/>
          </p:cNvSpPr>
          <p:nvPr/>
        </p:nvSpPr>
        <p:spPr bwMode="auto">
          <a:xfrm>
            <a:off x="3352800" y="2286000"/>
            <a:ext cx="3733800" cy="769938"/>
          </a:xfrm>
          <a:prstGeom prst="rect">
            <a:avLst/>
          </a:prstGeom>
          <a:solidFill>
            <a:schemeClr val="tx1"/>
          </a:solidFill>
          <a:ln w="57150">
            <a:solidFill>
              <a:schemeClr val="tx1"/>
            </a:solidFill>
            <a:miter lim="800000"/>
            <a:headEnd/>
            <a:tailEnd/>
          </a:ln>
          <a:effectLst/>
        </p:spPr>
        <p:txBody>
          <a:bodyPr>
            <a:spAutoFit/>
          </a:bodyPr>
          <a:lstStyle/>
          <a:p>
            <a:pPr algn="ctr" fontAlgn="auto">
              <a:spcBef>
                <a:spcPct val="50000"/>
              </a:spcBef>
              <a:spcAft>
                <a:spcPts val="0"/>
              </a:spcAft>
              <a:defRPr/>
            </a:pPr>
            <a:r>
              <a:rPr lang="en-US" sz="4400" dirty="0">
                <a:solidFill>
                  <a:srgbClr val="00FF00"/>
                </a:solidFill>
                <a:effectLst>
                  <a:outerShdw blurRad="38100" dist="38100" dir="2700000" algn="tl">
                    <a:srgbClr val="FFFFFF"/>
                  </a:outerShdw>
                </a:effectLst>
                <a:latin typeface="Arial" pitchFamily="34" charset="0"/>
                <a:cs typeface="+mn-cs"/>
              </a:rPr>
              <a:t>MUTUALISM</a:t>
            </a:r>
          </a:p>
        </p:txBody>
      </p:sp>
      <p:sp>
        <p:nvSpPr>
          <p:cNvPr id="6171" name="Text Box 27"/>
          <p:cNvSpPr txBox="1">
            <a:spLocks noChangeArrowheads="1"/>
          </p:cNvSpPr>
          <p:nvPr/>
        </p:nvSpPr>
        <p:spPr bwMode="auto">
          <a:xfrm>
            <a:off x="3962400" y="3657600"/>
            <a:ext cx="4114800" cy="769938"/>
          </a:xfrm>
          <a:prstGeom prst="rect">
            <a:avLst/>
          </a:prstGeom>
          <a:solidFill>
            <a:schemeClr val="tx1"/>
          </a:solidFill>
          <a:ln w="57150">
            <a:solidFill>
              <a:schemeClr val="tx1"/>
            </a:solidFill>
            <a:miter lim="800000"/>
            <a:headEnd/>
            <a:tailEnd/>
          </a:ln>
          <a:effectLst/>
        </p:spPr>
        <p:txBody>
          <a:bodyPr>
            <a:spAutoFit/>
          </a:bodyPr>
          <a:lstStyle/>
          <a:p>
            <a:pPr algn="ctr" fontAlgn="auto">
              <a:spcBef>
                <a:spcPct val="50000"/>
              </a:spcBef>
              <a:spcAft>
                <a:spcPts val="0"/>
              </a:spcAft>
              <a:defRPr/>
            </a:pPr>
            <a:r>
              <a:rPr lang="en-US" sz="4400" dirty="0">
                <a:solidFill>
                  <a:srgbClr val="FF0000"/>
                </a:solidFill>
                <a:effectLst>
                  <a:outerShdw blurRad="38100" dist="38100" dir="2700000" algn="tl">
                    <a:srgbClr val="FFFFFF"/>
                  </a:outerShdw>
                </a:effectLst>
                <a:latin typeface="Arial" pitchFamily="34" charset="0"/>
                <a:cs typeface="+mn-cs"/>
              </a:rPr>
              <a:t>PARASITISM</a:t>
            </a:r>
          </a:p>
        </p:txBody>
      </p:sp>
      <p:sp>
        <p:nvSpPr>
          <p:cNvPr id="6172" name="Text Box 28"/>
          <p:cNvSpPr txBox="1">
            <a:spLocks noChangeArrowheads="1"/>
          </p:cNvSpPr>
          <p:nvPr/>
        </p:nvSpPr>
        <p:spPr bwMode="auto">
          <a:xfrm>
            <a:off x="4800600" y="4876800"/>
            <a:ext cx="3733800" cy="769938"/>
          </a:xfrm>
          <a:prstGeom prst="rect">
            <a:avLst/>
          </a:prstGeom>
          <a:solidFill>
            <a:schemeClr val="tx1"/>
          </a:solidFill>
          <a:ln w="57150">
            <a:solidFill>
              <a:schemeClr val="tx1"/>
            </a:solidFill>
            <a:miter lim="800000"/>
            <a:headEnd/>
            <a:tailEnd/>
          </a:ln>
          <a:effectLst/>
        </p:spPr>
        <p:txBody>
          <a:bodyPr>
            <a:spAutoFit/>
          </a:bodyPr>
          <a:lstStyle/>
          <a:p>
            <a:pPr algn="ctr" fontAlgn="auto">
              <a:spcBef>
                <a:spcPct val="50000"/>
              </a:spcBef>
              <a:spcAft>
                <a:spcPts val="0"/>
              </a:spcAft>
              <a:defRPr/>
            </a:pPr>
            <a:r>
              <a:rPr lang="en-US" sz="4400" dirty="0">
                <a:solidFill>
                  <a:srgbClr val="FF0000"/>
                </a:solidFill>
                <a:effectLst>
                  <a:outerShdw blurRad="38100" dist="38100" dir="2700000" algn="tl">
                    <a:srgbClr val="FFFFFF"/>
                  </a:outerShdw>
                </a:effectLst>
                <a:latin typeface="Arial" pitchFamily="34" charset="0"/>
                <a:cs typeface="+mn-cs"/>
              </a:rPr>
              <a:t>PARASITISM</a:t>
            </a:r>
          </a:p>
        </p:txBody>
      </p:sp>
      <p:sp>
        <p:nvSpPr>
          <p:cNvPr id="25" name="TextBox 24"/>
          <p:cNvSpPr txBox="1">
            <a:spLocks noChangeArrowheads="1"/>
          </p:cNvSpPr>
          <p:nvPr/>
        </p:nvSpPr>
        <p:spPr bwMode="auto">
          <a:xfrm>
            <a:off x="0" y="5943600"/>
            <a:ext cx="5856288" cy="523875"/>
          </a:xfrm>
          <a:prstGeom prst="rect">
            <a:avLst/>
          </a:prstGeom>
          <a:solidFill>
            <a:schemeClr val="bg1"/>
          </a:solidFill>
          <a:ln w="22225">
            <a:solidFill>
              <a:schemeClr val="tx1"/>
            </a:solidFill>
            <a:miter lim="800000"/>
            <a:headEnd/>
            <a:tailEnd/>
          </a:ln>
        </p:spPr>
        <p:txBody>
          <a:bodyPr wrap="none">
            <a:spAutoFit/>
          </a:bodyPr>
          <a:lstStyle/>
          <a:p>
            <a:r>
              <a:rPr lang="en-US" sz="2800"/>
              <a:t>7. Spider eating a fly caught at its web.</a:t>
            </a:r>
          </a:p>
        </p:txBody>
      </p:sp>
      <p:pic>
        <p:nvPicPr>
          <p:cNvPr id="17420" name="Picture 2" descr="C:\Documents and Settings\smcdanie.AISD\Local Settings\Temporary Internet Files\Content.IE5\FO8PYO62\MC900436254[1].png"/>
          <p:cNvPicPr>
            <a:picLocks noChangeAspect="1" noChangeArrowheads="1"/>
          </p:cNvPicPr>
          <p:nvPr/>
        </p:nvPicPr>
        <p:blipFill>
          <a:blip r:embed="rId6" cstate="print"/>
          <a:srcRect/>
          <a:stretch>
            <a:fillRect/>
          </a:stretch>
        </p:blipFill>
        <p:spPr bwMode="auto">
          <a:xfrm>
            <a:off x="7543800" y="5791200"/>
            <a:ext cx="1752600" cy="1066800"/>
          </a:xfrm>
          <a:prstGeom prst="rect">
            <a:avLst/>
          </a:prstGeom>
          <a:noFill/>
          <a:ln w="9525">
            <a:noFill/>
            <a:miter lim="800000"/>
            <a:headEnd/>
            <a:tailEnd/>
          </a:ln>
        </p:spPr>
      </p:pic>
      <p:sp>
        <p:nvSpPr>
          <p:cNvPr id="27" name="Text Box 28"/>
          <p:cNvSpPr txBox="1">
            <a:spLocks noChangeArrowheads="1"/>
          </p:cNvSpPr>
          <p:nvPr/>
        </p:nvSpPr>
        <p:spPr bwMode="auto">
          <a:xfrm>
            <a:off x="4876800" y="5867400"/>
            <a:ext cx="3733800" cy="769938"/>
          </a:xfrm>
          <a:prstGeom prst="rect">
            <a:avLst/>
          </a:prstGeom>
          <a:solidFill>
            <a:schemeClr val="tx1"/>
          </a:solidFill>
          <a:ln w="57150">
            <a:solidFill>
              <a:schemeClr val="tx1"/>
            </a:solidFill>
            <a:miter lim="800000"/>
            <a:headEnd/>
            <a:tailEnd/>
          </a:ln>
          <a:effectLst/>
        </p:spPr>
        <p:txBody>
          <a:bodyPr>
            <a:spAutoFit/>
          </a:bodyPr>
          <a:lstStyle/>
          <a:p>
            <a:pPr algn="ctr" fontAlgn="auto">
              <a:spcBef>
                <a:spcPct val="50000"/>
              </a:spcBef>
              <a:spcAft>
                <a:spcPts val="0"/>
              </a:spcAft>
              <a:defRPr/>
            </a:pPr>
            <a:r>
              <a:rPr lang="en-US" sz="4400" dirty="0">
                <a:solidFill>
                  <a:srgbClr val="FFFF00"/>
                </a:solidFill>
                <a:effectLst>
                  <a:outerShdw blurRad="38100" dist="38100" dir="2700000" algn="tl">
                    <a:srgbClr val="FFFFFF"/>
                  </a:outerShdw>
                </a:effectLst>
                <a:latin typeface="Arial" pitchFamily="34" charset="0"/>
                <a:cs typeface="+mn-cs"/>
              </a:rPr>
              <a:t>PREDATION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69"/>
                                        </p:tgtEl>
                                        <p:attrNameLst>
                                          <p:attrName>style.visibility</p:attrName>
                                        </p:attrNameLst>
                                      </p:cBhvr>
                                      <p:to>
                                        <p:strVal val="visible"/>
                                      </p:to>
                                    </p:set>
                                    <p:anim calcmode="lin" valueType="num">
                                      <p:cBhvr additive="base">
                                        <p:cTn id="13" dur="500" fill="hold"/>
                                        <p:tgtEl>
                                          <p:spTgt spid="6169"/>
                                        </p:tgtEl>
                                        <p:attrNameLst>
                                          <p:attrName>ppt_x</p:attrName>
                                        </p:attrNameLst>
                                      </p:cBhvr>
                                      <p:tavLst>
                                        <p:tav tm="0">
                                          <p:val>
                                            <p:strVal val="#ppt_x"/>
                                          </p:val>
                                        </p:tav>
                                        <p:tav tm="100000">
                                          <p:val>
                                            <p:strVal val="#ppt_x"/>
                                          </p:val>
                                        </p:tav>
                                      </p:tavLst>
                                    </p:anim>
                                    <p:anim calcmode="lin" valueType="num">
                                      <p:cBhvr additive="base">
                                        <p:cTn id="14" dur="500" fill="hold"/>
                                        <p:tgtEl>
                                          <p:spTgt spid="61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71"/>
                                        </p:tgtEl>
                                        <p:attrNameLst>
                                          <p:attrName>style.visibility</p:attrName>
                                        </p:attrNameLst>
                                      </p:cBhvr>
                                      <p:to>
                                        <p:strVal val="visible"/>
                                      </p:to>
                                    </p:set>
                                    <p:anim calcmode="lin" valueType="num">
                                      <p:cBhvr additive="base">
                                        <p:cTn id="25" dur="500" fill="hold"/>
                                        <p:tgtEl>
                                          <p:spTgt spid="6171"/>
                                        </p:tgtEl>
                                        <p:attrNameLst>
                                          <p:attrName>ppt_x</p:attrName>
                                        </p:attrNameLst>
                                      </p:cBhvr>
                                      <p:tavLst>
                                        <p:tav tm="0">
                                          <p:val>
                                            <p:strVal val="#ppt_x"/>
                                          </p:val>
                                        </p:tav>
                                        <p:tav tm="100000">
                                          <p:val>
                                            <p:strVal val="#ppt_x"/>
                                          </p:val>
                                        </p:tav>
                                      </p:tavLst>
                                    </p:anim>
                                    <p:anim calcmode="lin" valueType="num">
                                      <p:cBhvr additive="base">
                                        <p:cTn id="26" dur="500" fill="hold"/>
                                        <p:tgtEl>
                                          <p:spTgt spid="617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72"/>
                                        </p:tgtEl>
                                        <p:attrNameLst>
                                          <p:attrName>style.visibility</p:attrName>
                                        </p:attrNameLst>
                                      </p:cBhvr>
                                      <p:to>
                                        <p:strVal val="visible"/>
                                      </p:to>
                                    </p:set>
                                    <p:anim calcmode="lin" valueType="num">
                                      <p:cBhvr additive="base">
                                        <p:cTn id="37" dur="500" fill="hold"/>
                                        <p:tgtEl>
                                          <p:spTgt spid="6172"/>
                                        </p:tgtEl>
                                        <p:attrNameLst>
                                          <p:attrName>ppt_x</p:attrName>
                                        </p:attrNameLst>
                                      </p:cBhvr>
                                      <p:tavLst>
                                        <p:tav tm="0">
                                          <p:val>
                                            <p:strVal val="#ppt_x"/>
                                          </p:val>
                                        </p:tav>
                                        <p:tav tm="100000">
                                          <p:val>
                                            <p:strVal val="#ppt_x"/>
                                          </p:val>
                                        </p:tav>
                                      </p:tavLst>
                                    </p:anim>
                                    <p:anim calcmode="lin" valueType="num">
                                      <p:cBhvr additive="base">
                                        <p:cTn id="38" dur="500" fill="hold"/>
                                        <p:tgtEl>
                                          <p:spTgt spid="617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ox(in)">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9" grpId="0" animBg="1"/>
      <p:bldP spid="6171" grpId="0" animBg="1"/>
      <p:bldP spid="6172" grpId="0" animBg="1"/>
      <p:bldP spid="25"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914400" y="228600"/>
            <a:ext cx="7086600" cy="646113"/>
          </a:xfrm>
          <a:prstGeom prst="rect">
            <a:avLst/>
          </a:prstGeom>
          <a:solidFill>
            <a:schemeClr val="bg1"/>
          </a:solidFill>
          <a:ln w="57150">
            <a:solidFill>
              <a:schemeClr val="tx1"/>
            </a:solidFill>
            <a:miter lim="800000"/>
            <a:headEnd/>
            <a:tailEnd/>
          </a:ln>
        </p:spPr>
        <p:txBody>
          <a:bodyPr>
            <a:spAutoFit/>
          </a:bodyPr>
          <a:lstStyle/>
          <a:p>
            <a:pPr algn="ctr">
              <a:spcBef>
                <a:spcPct val="50000"/>
              </a:spcBef>
            </a:pPr>
            <a:r>
              <a:rPr lang="en-US" sz="3600">
                <a:latin typeface="Stencil" pitchFamily="82" charset="0"/>
              </a:rPr>
              <a:t>Community interactions</a:t>
            </a:r>
          </a:p>
        </p:txBody>
      </p:sp>
      <p:grpSp>
        <p:nvGrpSpPr>
          <p:cNvPr id="2" name="Group 13"/>
          <p:cNvGrpSpPr>
            <a:grpSpLocks/>
          </p:cNvGrpSpPr>
          <p:nvPr/>
        </p:nvGrpSpPr>
        <p:grpSpPr bwMode="auto">
          <a:xfrm>
            <a:off x="152400" y="152400"/>
            <a:ext cx="8991600" cy="2374900"/>
            <a:chOff x="288" y="96"/>
            <a:chExt cx="5310" cy="1496"/>
          </a:xfrm>
        </p:grpSpPr>
        <p:sp>
          <p:nvSpPr>
            <p:cNvPr id="18443" name="Text Box 5"/>
            <p:cNvSpPr txBox="1">
              <a:spLocks noChangeArrowheads="1"/>
            </p:cNvSpPr>
            <p:nvPr/>
          </p:nvSpPr>
          <p:spPr bwMode="auto">
            <a:xfrm>
              <a:off x="288" y="720"/>
              <a:ext cx="5088" cy="872"/>
            </a:xfrm>
            <a:prstGeom prst="rect">
              <a:avLst/>
            </a:prstGeom>
            <a:solidFill>
              <a:schemeClr val="bg1"/>
            </a:solidFill>
            <a:ln w="28575">
              <a:solidFill>
                <a:schemeClr val="tx1"/>
              </a:solidFill>
              <a:miter lim="800000"/>
              <a:headEnd/>
              <a:tailEnd/>
            </a:ln>
          </p:spPr>
          <p:txBody>
            <a:bodyPr>
              <a:spAutoFit/>
            </a:bodyPr>
            <a:lstStyle/>
            <a:p>
              <a:pPr eaLnBrk="0" hangingPunct="0">
                <a:spcBef>
                  <a:spcPct val="50000"/>
                </a:spcBef>
              </a:pPr>
              <a:r>
                <a:rPr lang="en-US" sz="2800">
                  <a:solidFill>
                    <a:srgbClr val="211D1E"/>
                  </a:solidFill>
                </a:rPr>
                <a:t>4.  Ecoli bacteria live in the large intestines of humans.  They receive nutrients from food wastes and produce vitamin D which is absorbed by the host.</a:t>
              </a:r>
            </a:p>
          </p:txBody>
        </p:sp>
        <p:pic>
          <p:nvPicPr>
            <p:cNvPr id="18444" name="Picture 7" descr="MCHM00260_0000[1]"/>
            <p:cNvPicPr>
              <a:picLocks noChangeAspect="1" noChangeArrowheads="1"/>
            </p:cNvPicPr>
            <p:nvPr/>
          </p:nvPicPr>
          <p:blipFill>
            <a:blip r:embed="rId3" cstate="print"/>
            <a:srcRect/>
            <a:stretch>
              <a:fillRect/>
            </a:stretch>
          </p:blipFill>
          <p:spPr bwMode="auto">
            <a:xfrm>
              <a:off x="5136" y="96"/>
              <a:ext cx="462" cy="768"/>
            </a:xfrm>
            <a:prstGeom prst="rect">
              <a:avLst/>
            </a:prstGeom>
            <a:noFill/>
            <a:ln w="9525">
              <a:noFill/>
              <a:miter lim="800000"/>
              <a:headEnd/>
              <a:tailEnd/>
            </a:ln>
          </p:spPr>
        </p:pic>
      </p:grpSp>
      <p:sp>
        <p:nvSpPr>
          <p:cNvPr id="36873" name="Text Box 9"/>
          <p:cNvSpPr txBox="1">
            <a:spLocks noChangeArrowheads="1"/>
          </p:cNvSpPr>
          <p:nvPr/>
        </p:nvSpPr>
        <p:spPr bwMode="auto">
          <a:xfrm>
            <a:off x="152400" y="2667000"/>
            <a:ext cx="8686800" cy="1816100"/>
          </a:xfrm>
          <a:prstGeom prst="rect">
            <a:avLst/>
          </a:prstGeom>
          <a:solidFill>
            <a:schemeClr val="bg1"/>
          </a:solidFill>
          <a:ln w="28575">
            <a:solidFill>
              <a:schemeClr val="tx1"/>
            </a:solidFill>
            <a:miter lim="800000"/>
            <a:headEnd/>
            <a:tailEnd/>
          </a:ln>
        </p:spPr>
        <p:txBody>
          <a:bodyPr>
            <a:spAutoFit/>
          </a:bodyPr>
          <a:lstStyle/>
          <a:p>
            <a:pPr eaLnBrk="0" hangingPunct="0">
              <a:spcBef>
                <a:spcPct val="50000"/>
              </a:spcBef>
            </a:pPr>
            <a:r>
              <a:rPr lang="en-US" sz="2800">
                <a:solidFill>
                  <a:srgbClr val="211D1E"/>
                </a:solidFill>
              </a:rPr>
              <a:t>5.  Strangler figs start when a bird or fruit bat drops a seed onto a live tree.  Its roots grow quickly downward, choking the host tree and taking its nutrients, while its crown grows upwards, stealing sunlight.</a:t>
            </a:r>
          </a:p>
        </p:txBody>
      </p:sp>
      <p:grpSp>
        <p:nvGrpSpPr>
          <p:cNvPr id="3" name="Group 15"/>
          <p:cNvGrpSpPr>
            <a:grpSpLocks/>
          </p:cNvGrpSpPr>
          <p:nvPr/>
        </p:nvGrpSpPr>
        <p:grpSpPr bwMode="auto">
          <a:xfrm>
            <a:off x="304800" y="4572000"/>
            <a:ext cx="8839200" cy="2065338"/>
            <a:chOff x="528" y="2448"/>
            <a:chExt cx="5568" cy="1301"/>
          </a:xfrm>
        </p:grpSpPr>
        <p:sp>
          <p:nvSpPr>
            <p:cNvPr id="18441" name="Text Box 10"/>
            <p:cNvSpPr txBox="1">
              <a:spLocks noChangeArrowheads="1"/>
            </p:cNvSpPr>
            <p:nvPr/>
          </p:nvSpPr>
          <p:spPr bwMode="auto">
            <a:xfrm>
              <a:off x="528" y="2448"/>
              <a:ext cx="5568" cy="872"/>
            </a:xfrm>
            <a:prstGeom prst="rect">
              <a:avLst/>
            </a:prstGeom>
            <a:solidFill>
              <a:schemeClr val="bg1"/>
            </a:solidFill>
            <a:ln w="28575">
              <a:solidFill>
                <a:schemeClr val="tx1"/>
              </a:solidFill>
              <a:miter lim="800000"/>
              <a:headEnd/>
              <a:tailEnd/>
            </a:ln>
          </p:spPr>
          <p:txBody>
            <a:bodyPr>
              <a:spAutoFit/>
            </a:bodyPr>
            <a:lstStyle/>
            <a:p>
              <a:r>
                <a:rPr lang="en-US" sz="2800"/>
                <a:t>6.  </a:t>
              </a:r>
              <a:r>
                <a:rPr lang="en-US" sz="2800">
                  <a:solidFill>
                    <a:srgbClr val="211D1E"/>
                  </a:solidFill>
                </a:rPr>
                <a:t>Tapeworm eggs are passed by flea bites to the blood stream of dogs.  After hatching, they absorb nutrients from the small intestine.</a:t>
              </a:r>
              <a:endParaRPr lang="en-US" sz="2800"/>
            </a:p>
          </p:txBody>
        </p:sp>
        <p:pic>
          <p:nvPicPr>
            <p:cNvPr id="18442" name="Picture 12" descr="MMj01855710000[1]"/>
            <p:cNvPicPr>
              <a:picLocks noChangeAspect="1" noChangeArrowheads="1" noCrop="1"/>
            </p:cNvPicPr>
            <p:nvPr/>
          </p:nvPicPr>
          <p:blipFill>
            <a:blip r:embed="rId4" cstate="print"/>
            <a:srcRect/>
            <a:stretch>
              <a:fillRect/>
            </a:stretch>
          </p:blipFill>
          <p:spPr bwMode="auto">
            <a:xfrm rot="-1361513">
              <a:off x="5122" y="3020"/>
              <a:ext cx="867" cy="729"/>
            </a:xfrm>
            <a:prstGeom prst="rect">
              <a:avLst/>
            </a:prstGeom>
            <a:noFill/>
            <a:ln w="9525">
              <a:noFill/>
              <a:miter lim="800000"/>
              <a:headEnd/>
              <a:tailEnd/>
            </a:ln>
          </p:spPr>
        </p:pic>
      </p:grpSp>
      <p:sp>
        <p:nvSpPr>
          <p:cNvPr id="36880" name="Text Box 16"/>
          <p:cNvSpPr txBox="1">
            <a:spLocks noChangeArrowheads="1"/>
          </p:cNvSpPr>
          <p:nvPr/>
        </p:nvSpPr>
        <p:spPr bwMode="auto">
          <a:xfrm>
            <a:off x="5257800" y="1524000"/>
            <a:ext cx="3505200" cy="769938"/>
          </a:xfrm>
          <a:prstGeom prst="rect">
            <a:avLst/>
          </a:prstGeom>
          <a:solidFill>
            <a:schemeClr val="tx1"/>
          </a:solidFill>
          <a:ln w="57150">
            <a:solidFill>
              <a:schemeClr val="tx1"/>
            </a:solidFill>
            <a:miter lim="800000"/>
            <a:headEnd/>
            <a:tailEnd/>
          </a:ln>
          <a:effectLst/>
        </p:spPr>
        <p:txBody>
          <a:bodyPr>
            <a:spAutoFit/>
          </a:bodyPr>
          <a:lstStyle/>
          <a:p>
            <a:pPr algn="ctr" fontAlgn="auto">
              <a:spcBef>
                <a:spcPct val="50000"/>
              </a:spcBef>
              <a:spcAft>
                <a:spcPts val="0"/>
              </a:spcAft>
              <a:defRPr/>
            </a:pPr>
            <a:r>
              <a:rPr lang="en-US" sz="4400">
                <a:solidFill>
                  <a:srgbClr val="00FF00"/>
                </a:solidFill>
                <a:effectLst>
                  <a:outerShdw blurRad="38100" dist="38100" dir="2700000" algn="tl">
                    <a:srgbClr val="FFFFFF"/>
                  </a:outerShdw>
                </a:effectLst>
                <a:latin typeface="Arial" pitchFamily="34" charset="0"/>
                <a:cs typeface="+mn-cs"/>
              </a:rPr>
              <a:t>MUTUALISM</a:t>
            </a:r>
            <a:endParaRPr lang="en-US" sz="4400" dirty="0">
              <a:solidFill>
                <a:srgbClr val="00FF00"/>
              </a:solidFill>
              <a:effectLst>
                <a:outerShdw blurRad="38100" dist="38100" dir="2700000" algn="tl">
                  <a:srgbClr val="FFFFFF"/>
                </a:outerShdw>
              </a:effectLst>
              <a:latin typeface="Arial" pitchFamily="34" charset="0"/>
              <a:cs typeface="+mn-cs"/>
            </a:endParaRPr>
          </a:p>
        </p:txBody>
      </p:sp>
      <p:sp>
        <p:nvSpPr>
          <p:cNvPr id="36882" name="Text Box 18"/>
          <p:cNvSpPr txBox="1">
            <a:spLocks noChangeArrowheads="1"/>
          </p:cNvSpPr>
          <p:nvPr/>
        </p:nvSpPr>
        <p:spPr bwMode="auto">
          <a:xfrm>
            <a:off x="5334000" y="3810000"/>
            <a:ext cx="3581400" cy="769938"/>
          </a:xfrm>
          <a:prstGeom prst="rect">
            <a:avLst/>
          </a:prstGeom>
          <a:solidFill>
            <a:schemeClr val="tx1"/>
          </a:solidFill>
          <a:ln w="57150">
            <a:solidFill>
              <a:schemeClr val="tx1"/>
            </a:solidFill>
            <a:miter lim="800000"/>
            <a:headEnd/>
            <a:tailEnd/>
          </a:ln>
          <a:effectLst/>
        </p:spPr>
        <p:txBody>
          <a:bodyPr>
            <a:spAutoFit/>
          </a:bodyPr>
          <a:lstStyle/>
          <a:p>
            <a:pPr algn="ctr" fontAlgn="auto">
              <a:spcBef>
                <a:spcPct val="50000"/>
              </a:spcBef>
              <a:spcAft>
                <a:spcPts val="0"/>
              </a:spcAft>
              <a:defRPr/>
            </a:pPr>
            <a:r>
              <a:rPr lang="en-US" sz="4400" dirty="0">
                <a:solidFill>
                  <a:srgbClr val="FF0000"/>
                </a:solidFill>
                <a:effectLst>
                  <a:outerShdw blurRad="38100" dist="38100" dir="2700000" algn="tl">
                    <a:srgbClr val="FFFFFF"/>
                  </a:outerShdw>
                </a:effectLst>
                <a:latin typeface="Arial" pitchFamily="34" charset="0"/>
                <a:cs typeface="+mn-cs"/>
              </a:rPr>
              <a:t>PARASITISM</a:t>
            </a:r>
          </a:p>
        </p:txBody>
      </p:sp>
      <p:sp>
        <p:nvSpPr>
          <p:cNvPr id="36883" name="Text Box 19"/>
          <p:cNvSpPr txBox="1">
            <a:spLocks noChangeArrowheads="1"/>
          </p:cNvSpPr>
          <p:nvPr/>
        </p:nvSpPr>
        <p:spPr bwMode="auto">
          <a:xfrm>
            <a:off x="3429000" y="5562600"/>
            <a:ext cx="3733800" cy="769938"/>
          </a:xfrm>
          <a:prstGeom prst="rect">
            <a:avLst/>
          </a:prstGeom>
          <a:solidFill>
            <a:schemeClr val="tx1"/>
          </a:solidFill>
          <a:ln w="57150">
            <a:solidFill>
              <a:schemeClr val="tx1"/>
            </a:solidFill>
            <a:miter lim="800000"/>
            <a:headEnd/>
            <a:tailEnd/>
          </a:ln>
          <a:effectLst/>
        </p:spPr>
        <p:txBody>
          <a:bodyPr>
            <a:spAutoFit/>
          </a:bodyPr>
          <a:lstStyle/>
          <a:p>
            <a:pPr algn="ctr" fontAlgn="auto">
              <a:spcBef>
                <a:spcPct val="50000"/>
              </a:spcBef>
              <a:spcAft>
                <a:spcPts val="0"/>
              </a:spcAft>
              <a:defRPr/>
            </a:pPr>
            <a:r>
              <a:rPr lang="en-US" sz="4400" dirty="0">
                <a:solidFill>
                  <a:srgbClr val="FF0000"/>
                </a:solidFill>
                <a:effectLst>
                  <a:outerShdw blurRad="38100" dist="38100" dir="2700000" algn="tl">
                    <a:srgbClr val="FFFFFF"/>
                  </a:outerShdw>
                </a:effectLst>
                <a:latin typeface="Arial" pitchFamily="34" charset="0"/>
                <a:cs typeface="+mn-cs"/>
              </a:rPr>
              <a:t>PARASITISM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80"/>
                                        </p:tgtEl>
                                        <p:attrNameLst>
                                          <p:attrName>style.visibility</p:attrName>
                                        </p:attrNameLst>
                                      </p:cBhvr>
                                      <p:to>
                                        <p:strVal val="visible"/>
                                      </p:to>
                                    </p:set>
                                    <p:anim calcmode="lin" valueType="num">
                                      <p:cBhvr additive="base">
                                        <p:cTn id="13" dur="500" fill="hold"/>
                                        <p:tgtEl>
                                          <p:spTgt spid="36880"/>
                                        </p:tgtEl>
                                        <p:attrNameLst>
                                          <p:attrName>ppt_x</p:attrName>
                                        </p:attrNameLst>
                                      </p:cBhvr>
                                      <p:tavLst>
                                        <p:tav tm="0">
                                          <p:val>
                                            <p:strVal val="#ppt_x"/>
                                          </p:val>
                                        </p:tav>
                                        <p:tav tm="100000">
                                          <p:val>
                                            <p:strVal val="#ppt_x"/>
                                          </p:val>
                                        </p:tav>
                                      </p:tavLst>
                                    </p:anim>
                                    <p:anim calcmode="lin" valueType="num">
                                      <p:cBhvr additive="base">
                                        <p:cTn id="14" dur="500" fill="hold"/>
                                        <p:tgtEl>
                                          <p:spTgt spid="368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73"/>
                                        </p:tgtEl>
                                        <p:attrNameLst>
                                          <p:attrName>style.visibility</p:attrName>
                                        </p:attrNameLst>
                                      </p:cBhvr>
                                      <p:to>
                                        <p:strVal val="visible"/>
                                      </p:to>
                                    </p:set>
                                    <p:anim calcmode="lin" valueType="num">
                                      <p:cBhvr additive="base">
                                        <p:cTn id="19" dur="500" fill="hold"/>
                                        <p:tgtEl>
                                          <p:spTgt spid="36873"/>
                                        </p:tgtEl>
                                        <p:attrNameLst>
                                          <p:attrName>ppt_x</p:attrName>
                                        </p:attrNameLst>
                                      </p:cBhvr>
                                      <p:tavLst>
                                        <p:tav tm="0">
                                          <p:val>
                                            <p:strVal val="#ppt_x"/>
                                          </p:val>
                                        </p:tav>
                                        <p:tav tm="100000">
                                          <p:val>
                                            <p:strVal val="#ppt_x"/>
                                          </p:val>
                                        </p:tav>
                                      </p:tavLst>
                                    </p:anim>
                                    <p:anim calcmode="lin" valueType="num">
                                      <p:cBhvr additive="base">
                                        <p:cTn id="20" dur="500" fill="hold"/>
                                        <p:tgtEl>
                                          <p:spTgt spid="368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82"/>
                                        </p:tgtEl>
                                        <p:attrNameLst>
                                          <p:attrName>style.visibility</p:attrName>
                                        </p:attrNameLst>
                                      </p:cBhvr>
                                      <p:to>
                                        <p:strVal val="visible"/>
                                      </p:to>
                                    </p:set>
                                    <p:anim calcmode="lin" valueType="num">
                                      <p:cBhvr additive="base">
                                        <p:cTn id="25" dur="500" fill="hold"/>
                                        <p:tgtEl>
                                          <p:spTgt spid="36882"/>
                                        </p:tgtEl>
                                        <p:attrNameLst>
                                          <p:attrName>ppt_x</p:attrName>
                                        </p:attrNameLst>
                                      </p:cBhvr>
                                      <p:tavLst>
                                        <p:tav tm="0">
                                          <p:val>
                                            <p:strVal val="#ppt_x"/>
                                          </p:val>
                                        </p:tav>
                                        <p:tav tm="100000">
                                          <p:val>
                                            <p:strVal val="#ppt_x"/>
                                          </p:val>
                                        </p:tav>
                                      </p:tavLst>
                                    </p:anim>
                                    <p:anim calcmode="lin" valueType="num">
                                      <p:cBhvr additive="base">
                                        <p:cTn id="26" dur="500" fill="hold"/>
                                        <p:tgtEl>
                                          <p:spTgt spid="3688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83"/>
                                        </p:tgtEl>
                                        <p:attrNameLst>
                                          <p:attrName>style.visibility</p:attrName>
                                        </p:attrNameLst>
                                      </p:cBhvr>
                                      <p:to>
                                        <p:strVal val="visible"/>
                                      </p:to>
                                    </p:set>
                                    <p:anim calcmode="lin" valueType="num">
                                      <p:cBhvr additive="base">
                                        <p:cTn id="37" dur="500" fill="hold"/>
                                        <p:tgtEl>
                                          <p:spTgt spid="36883"/>
                                        </p:tgtEl>
                                        <p:attrNameLst>
                                          <p:attrName>ppt_x</p:attrName>
                                        </p:attrNameLst>
                                      </p:cBhvr>
                                      <p:tavLst>
                                        <p:tav tm="0">
                                          <p:val>
                                            <p:strVal val="#ppt_x"/>
                                          </p:val>
                                        </p:tav>
                                        <p:tav tm="100000">
                                          <p:val>
                                            <p:strVal val="#ppt_x"/>
                                          </p:val>
                                        </p:tav>
                                      </p:tavLst>
                                    </p:anim>
                                    <p:anim calcmode="lin" valueType="num">
                                      <p:cBhvr additive="base">
                                        <p:cTn id="38" dur="500" fill="hold"/>
                                        <p:tgtEl>
                                          <p:spTgt spid="368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P spid="36880" grpId="0" animBg="1"/>
      <p:bldP spid="36882" grpId="0" animBg="1"/>
      <p:bldP spid="368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914400" y="228600"/>
            <a:ext cx="7086600" cy="646113"/>
          </a:xfrm>
          <a:prstGeom prst="rect">
            <a:avLst/>
          </a:prstGeom>
          <a:solidFill>
            <a:schemeClr val="bg1"/>
          </a:solidFill>
          <a:ln w="57150">
            <a:solidFill>
              <a:schemeClr val="tx1"/>
            </a:solidFill>
            <a:miter lim="800000"/>
            <a:headEnd/>
            <a:tailEnd/>
          </a:ln>
        </p:spPr>
        <p:txBody>
          <a:bodyPr>
            <a:spAutoFit/>
          </a:bodyPr>
          <a:lstStyle/>
          <a:p>
            <a:pPr algn="ctr">
              <a:spcBef>
                <a:spcPct val="50000"/>
              </a:spcBef>
            </a:pPr>
            <a:r>
              <a:rPr lang="en-US" sz="3600">
                <a:latin typeface="Stencil" pitchFamily="82" charset="0"/>
              </a:rPr>
              <a:t>Community interactions</a:t>
            </a:r>
          </a:p>
        </p:txBody>
      </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9460" name="Object 1"/>
          <p:cNvGraphicFramePr>
            <a:graphicFrameLocks noChangeAspect="1"/>
          </p:cNvGraphicFramePr>
          <p:nvPr/>
        </p:nvGraphicFramePr>
        <p:xfrm>
          <a:off x="0" y="990600"/>
          <a:ext cx="9144000" cy="5591175"/>
        </p:xfrm>
        <a:graphic>
          <a:graphicData uri="http://schemas.openxmlformats.org/presentationml/2006/ole">
            <mc:AlternateContent xmlns:mc="http://schemas.openxmlformats.org/markup-compatibility/2006">
              <mc:Choice xmlns:v="urn:schemas-microsoft-com:vml" Requires="v">
                <p:oleObj spid="_x0000_s1035" name="Bitmap Image" r:id="rId4" imgW="8097380" imgH="6392167" progId="PBrush">
                  <p:embed/>
                </p:oleObj>
              </mc:Choice>
              <mc:Fallback>
                <p:oleObj name="Bitmap Image" r:id="rId4" imgW="8097380" imgH="6392167" progId="PBrus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559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0" y="4419600"/>
            <a:ext cx="9144000" cy="2308225"/>
          </a:xfrm>
          <a:prstGeom prst="rect">
            <a:avLst/>
          </a:prstGeom>
          <a:solidFill>
            <a:srgbClr val="FFFF00"/>
          </a:solidFill>
        </p:spPr>
        <p:txBody>
          <a:bodyPr>
            <a:spAutoFit/>
          </a:bodyPr>
          <a:lstStyle/>
          <a:p>
            <a:pPr fontAlgn="auto">
              <a:spcBef>
                <a:spcPts val="0"/>
              </a:spcBef>
              <a:spcAft>
                <a:spcPts val="0"/>
              </a:spcAft>
              <a:defRPr/>
            </a:pPr>
            <a:r>
              <a:rPr lang="en-US" sz="3600" dirty="0">
                <a:latin typeface="+mn-lt"/>
                <a:cs typeface="+mn-cs"/>
              </a:rPr>
              <a:t>Which term belongs in area A?</a:t>
            </a:r>
          </a:p>
          <a:p>
            <a:pPr marL="342900" indent="-342900" fontAlgn="auto">
              <a:spcBef>
                <a:spcPts val="0"/>
              </a:spcBef>
              <a:spcAft>
                <a:spcPts val="0"/>
              </a:spcAft>
              <a:buFontTx/>
              <a:buAutoNum type="alphaUcPeriod"/>
              <a:defRPr/>
            </a:pPr>
            <a:r>
              <a:rPr lang="en-US" sz="3600" dirty="0">
                <a:latin typeface="+mn-lt"/>
                <a:cs typeface="+mn-cs"/>
              </a:rPr>
              <a:t>Mutualism			C. Predation</a:t>
            </a:r>
          </a:p>
          <a:p>
            <a:pPr marL="342900" indent="-342900" fontAlgn="auto">
              <a:spcBef>
                <a:spcPts val="0"/>
              </a:spcBef>
              <a:spcAft>
                <a:spcPts val="0"/>
              </a:spcAft>
              <a:buFontTx/>
              <a:buAutoNum type="alphaUcPeriod"/>
              <a:defRPr/>
            </a:pPr>
            <a:r>
              <a:rPr lang="en-US" sz="3600" dirty="0">
                <a:latin typeface="+mn-lt"/>
                <a:cs typeface="+mn-cs"/>
              </a:rPr>
              <a:t>Host				D. Commensalism</a:t>
            </a:r>
          </a:p>
          <a:p>
            <a:pPr marL="342900" indent="-342900" fontAlgn="auto">
              <a:spcBef>
                <a:spcPts val="0"/>
              </a:spcBef>
              <a:spcAft>
                <a:spcPts val="0"/>
              </a:spcAft>
              <a:buFontTx/>
              <a:buAutoNum type="alphaUcPeriod"/>
              <a:defRPr/>
            </a:pPr>
            <a:endParaRPr lang="en-US" sz="3600" dirty="0">
              <a:latin typeface="+mn-lt"/>
              <a:cs typeface="+mn-cs"/>
            </a:endParaRPr>
          </a:p>
        </p:txBody>
      </p:sp>
      <p:sp>
        <p:nvSpPr>
          <p:cNvPr id="16" name="AutoShape 4"/>
          <p:cNvSpPr>
            <a:spLocks noChangeArrowheads="1"/>
          </p:cNvSpPr>
          <p:nvPr/>
        </p:nvSpPr>
        <p:spPr bwMode="auto">
          <a:xfrm>
            <a:off x="2514600" y="5181600"/>
            <a:ext cx="1143000" cy="304800"/>
          </a:xfrm>
          <a:prstGeom prst="leftArrow">
            <a:avLst>
              <a:gd name="adj1" fmla="val 50000"/>
              <a:gd name="adj2" fmla="val 93750"/>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Extract 3"/>
          <p:cNvSpPr/>
          <p:nvPr/>
        </p:nvSpPr>
        <p:spPr>
          <a:xfrm>
            <a:off x="1143000" y="533400"/>
            <a:ext cx="6934200" cy="57150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133600" y="4572000"/>
            <a:ext cx="4953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124200"/>
            <a:ext cx="3124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86200" y="1828800"/>
            <a:ext cx="152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09800" y="4876800"/>
            <a:ext cx="5105400" cy="1477328"/>
          </a:xfrm>
          <a:prstGeom prst="rect">
            <a:avLst/>
          </a:prstGeom>
          <a:noFill/>
        </p:spPr>
        <p:txBody>
          <a:bodyPr wrap="square" rtlCol="0">
            <a:spAutoFit/>
          </a:bodyPr>
          <a:lstStyle/>
          <a:p>
            <a:r>
              <a:rPr lang="en-US" sz="2400" dirty="0" smtClean="0">
                <a:latin typeface="Arial Black" pitchFamily="34" charset="0"/>
              </a:rPr>
              <a:t>Producers- Make their own food(photosynthesis) </a:t>
            </a:r>
            <a:r>
              <a:rPr lang="en-US" sz="2400" dirty="0" err="1" smtClean="0">
                <a:solidFill>
                  <a:srgbClr val="FFFF00"/>
                </a:solidFill>
                <a:latin typeface="Arial Black" pitchFamily="34" charset="0"/>
              </a:rPr>
              <a:t>Autotrophs</a:t>
            </a:r>
            <a:r>
              <a:rPr lang="en-US" sz="2400" dirty="0" smtClean="0">
                <a:solidFill>
                  <a:srgbClr val="FFFF00"/>
                </a:solidFill>
                <a:latin typeface="Arial Black" pitchFamily="34" charset="0"/>
              </a:rPr>
              <a:t> </a:t>
            </a:r>
            <a:r>
              <a:rPr lang="en-US" sz="2400" dirty="0" smtClean="0">
                <a:latin typeface="Arial Black" pitchFamily="34" charset="0"/>
              </a:rPr>
              <a:t>Ex. Plants, Grass</a:t>
            </a:r>
          </a:p>
          <a:p>
            <a:endParaRPr lang="en-US" dirty="0"/>
          </a:p>
        </p:txBody>
      </p:sp>
      <p:sp>
        <p:nvSpPr>
          <p:cNvPr id="13" name="TextBox 12"/>
          <p:cNvSpPr txBox="1"/>
          <p:nvPr/>
        </p:nvSpPr>
        <p:spPr>
          <a:xfrm>
            <a:off x="5715000" y="533400"/>
            <a:ext cx="2057400" cy="369332"/>
          </a:xfrm>
          <a:prstGeom prst="rect">
            <a:avLst/>
          </a:prstGeom>
          <a:noFill/>
        </p:spPr>
        <p:txBody>
          <a:bodyPr wrap="square" rtlCol="0">
            <a:spAutoFit/>
          </a:bodyPr>
          <a:lstStyle/>
          <a:p>
            <a:r>
              <a:rPr lang="en-US" dirty="0" err="1" smtClean="0">
                <a:latin typeface="Arial Black" pitchFamily="34" charset="0"/>
              </a:rPr>
              <a:t>Trophic</a:t>
            </a:r>
            <a:r>
              <a:rPr lang="en-US" dirty="0" smtClean="0">
                <a:latin typeface="Arial Black" pitchFamily="34" charset="0"/>
              </a:rPr>
              <a:t> Levels</a:t>
            </a:r>
            <a:endParaRPr lang="en-US" dirty="0">
              <a:latin typeface="Arial Black" pitchFamily="34" charset="0"/>
            </a:endParaRPr>
          </a:p>
        </p:txBody>
      </p:sp>
      <p:sp>
        <p:nvSpPr>
          <p:cNvPr id="14" name="TextBox 13"/>
          <p:cNvSpPr txBox="1"/>
          <p:nvPr/>
        </p:nvSpPr>
        <p:spPr>
          <a:xfrm>
            <a:off x="7620000" y="4876800"/>
            <a:ext cx="1143000" cy="584775"/>
          </a:xfrm>
          <a:prstGeom prst="rect">
            <a:avLst/>
          </a:prstGeom>
          <a:noFill/>
        </p:spPr>
        <p:txBody>
          <a:bodyPr wrap="square" rtlCol="0">
            <a:spAutoFit/>
          </a:bodyPr>
          <a:lstStyle/>
          <a:p>
            <a:r>
              <a:rPr lang="en-US" sz="3200" dirty="0" smtClean="0">
                <a:latin typeface="Arial Black" pitchFamily="34" charset="0"/>
              </a:rPr>
              <a:t>1</a:t>
            </a:r>
            <a:endParaRPr lang="en-US" sz="3200" dirty="0">
              <a:latin typeface="Arial Black" pitchFamily="34" charset="0"/>
            </a:endParaRPr>
          </a:p>
        </p:txBody>
      </p:sp>
      <p:sp>
        <p:nvSpPr>
          <p:cNvPr id="11" name="TextBox 10"/>
          <p:cNvSpPr txBox="1"/>
          <p:nvPr/>
        </p:nvSpPr>
        <p:spPr>
          <a:xfrm>
            <a:off x="7162800" y="3505200"/>
            <a:ext cx="1143000" cy="584775"/>
          </a:xfrm>
          <a:prstGeom prst="rect">
            <a:avLst/>
          </a:prstGeom>
          <a:noFill/>
        </p:spPr>
        <p:txBody>
          <a:bodyPr wrap="square" rtlCol="0">
            <a:spAutoFit/>
          </a:bodyPr>
          <a:lstStyle/>
          <a:p>
            <a:r>
              <a:rPr lang="en-US" sz="3200" dirty="0" smtClean="0">
                <a:latin typeface="Arial Black" pitchFamily="34" charset="0"/>
              </a:rPr>
              <a:t>2</a:t>
            </a:r>
            <a:endParaRPr lang="en-US" sz="3200" dirty="0">
              <a:latin typeface="Arial Black" pitchFamily="34" charset="0"/>
            </a:endParaRPr>
          </a:p>
        </p:txBody>
      </p:sp>
      <p:sp>
        <p:nvSpPr>
          <p:cNvPr id="22" name="TextBox 21"/>
          <p:cNvSpPr txBox="1"/>
          <p:nvPr/>
        </p:nvSpPr>
        <p:spPr>
          <a:xfrm>
            <a:off x="2438400" y="3200401"/>
            <a:ext cx="5334000" cy="1477328"/>
          </a:xfrm>
          <a:prstGeom prst="rect">
            <a:avLst/>
          </a:prstGeom>
          <a:noFill/>
        </p:spPr>
        <p:txBody>
          <a:bodyPr wrap="square" rtlCol="0">
            <a:spAutoFit/>
          </a:bodyPr>
          <a:lstStyle/>
          <a:p>
            <a:r>
              <a:rPr lang="en-US" sz="2400" dirty="0" smtClean="0">
                <a:latin typeface="Arial Black" pitchFamily="34" charset="0"/>
              </a:rPr>
              <a:t>Primary Consumers- Herbivores-eat producers.  </a:t>
            </a:r>
            <a:r>
              <a:rPr lang="en-US" sz="2400" dirty="0" err="1" smtClean="0">
                <a:solidFill>
                  <a:srgbClr val="FFFF00"/>
                </a:solidFill>
                <a:latin typeface="Arial Black" pitchFamily="34" charset="0"/>
              </a:rPr>
              <a:t>Heterotrophs</a:t>
            </a:r>
            <a:r>
              <a:rPr lang="en-US" sz="2400" dirty="0" smtClean="0">
                <a:latin typeface="Arial Black" pitchFamily="34" charset="0"/>
              </a:rPr>
              <a:t> Ex. grasshopper</a:t>
            </a:r>
          </a:p>
          <a:p>
            <a:endParaRPr lang="en-US" dirty="0"/>
          </a:p>
        </p:txBody>
      </p:sp>
      <p:sp>
        <p:nvSpPr>
          <p:cNvPr id="23" name="Rectangle 22"/>
          <p:cNvSpPr/>
          <p:nvPr/>
        </p:nvSpPr>
        <p:spPr>
          <a:xfrm rot="18187830">
            <a:off x="-1147925" y="1508978"/>
            <a:ext cx="6095659" cy="2585323"/>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Energy Flow through trophic levels </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914400" y="228600"/>
            <a:ext cx="7086600" cy="646113"/>
          </a:xfrm>
          <a:prstGeom prst="rect">
            <a:avLst/>
          </a:prstGeom>
          <a:solidFill>
            <a:schemeClr val="bg1"/>
          </a:solidFill>
          <a:ln w="57150">
            <a:solidFill>
              <a:schemeClr val="tx1"/>
            </a:solidFill>
            <a:miter lim="800000"/>
            <a:headEnd/>
            <a:tailEnd/>
          </a:ln>
        </p:spPr>
        <p:txBody>
          <a:bodyPr>
            <a:spAutoFit/>
          </a:bodyPr>
          <a:lstStyle/>
          <a:p>
            <a:pPr algn="ctr">
              <a:spcBef>
                <a:spcPct val="50000"/>
              </a:spcBef>
            </a:pPr>
            <a:r>
              <a:rPr lang="en-US" sz="3600">
                <a:latin typeface="Stencil" pitchFamily="82" charset="0"/>
              </a:rPr>
              <a:t>Community interactions</a:t>
            </a:r>
          </a:p>
        </p:txBody>
      </p:sp>
      <p:sp>
        <p:nvSpPr>
          <p:cNvPr id="2048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484" name="Object 1"/>
          <p:cNvGraphicFramePr>
            <a:graphicFrameLocks noChangeAspect="1"/>
          </p:cNvGraphicFramePr>
          <p:nvPr/>
        </p:nvGraphicFramePr>
        <p:xfrm>
          <a:off x="0" y="990600"/>
          <a:ext cx="9144000" cy="5591175"/>
        </p:xfrm>
        <a:graphic>
          <a:graphicData uri="http://schemas.openxmlformats.org/presentationml/2006/ole">
            <mc:AlternateContent xmlns:mc="http://schemas.openxmlformats.org/markup-compatibility/2006">
              <mc:Choice xmlns:v="urn:schemas-microsoft-com:vml" Requires="v">
                <p:oleObj spid="_x0000_s2059" name="Bitmap Image" r:id="rId4" imgW="8097380" imgH="6392167" progId="PBrush">
                  <p:embed/>
                </p:oleObj>
              </mc:Choice>
              <mc:Fallback>
                <p:oleObj name="Bitmap Image" r:id="rId4" imgW="8097380" imgH="6392167" progId="PBrus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559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0" y="4419600"/>
            <a:ext cx="9144000" cy="2062163"/>
          </a:xfrm>
          <a:prstGeom prst="rect">
            <a:avLst/>
          </a:prstGeom>
          <a:solidFill>
            <a:srgbClr val="FFFF00"/>
          </a:solidFill>
        </p:spPr>
        <p:txBody>
          <a:bodyPr>
            <a:spAutoFit/>
          </a:bodyPr>
          <a:lstStyle/>
          <a:p>
            <a:pPr fontAlgn="auto">
              <a:spcBef>
                <a:spcPts val="0"/>
              </a:spcBef>
              <a:spcAft>
                <a:spcPts val="0"/>
              </a:spcAft>
              <a:defRPr/>
            </a:pPr>
            <a:r>
              <a:rPr lang="en-US" sz="3200" dirty="0">
                <a:latin typeface="+mn-lt"/>
                <a:cs typeface="+mn-cs"/>
              </a:rPr>
              <a:t>Organisms that are always part of the relationship indicated by letter C may be classified as</a:t>
            </a:r>
          </a:p>
          <a:p>
            <a:pPr marL="342900" indent="-342900" fontAlgn="auto">
              <a:spcBef>
                <a:spcPts val="0"/>
              </a:spcBef>
              <a:spcAft>
                <a:spcPts val="0"/>
              </a:spcAft>
              <a:buFontTx/>
              <a:buAutoNum type="alphaUcPeriod"/>
              <a:defRPr/>
            </a:pPr>
            <a:r>
              <a:rPr lang="en-US" sz="3200" dirty="0">
                <a:latin typeface="+mn-lt"/>
                <a:cs typeface="+mn-cs"/>
              </a:rPr>
              <a:t> Decomposers		C. Scavengers</a:t>
            </a:r>
          </a:p>
          <a:p>
            <a:pPr marL="342900" indent="-342900" fontAlgn="auto">
              <a:spcBef>
                <a:spcPts val="0"/>
              </a:spcBef>
              <a:spcAft>
                <a:spcPts val="0"/>
              </a:spcAft>
              <a:buFontTx/>
              <a:buAutoNum type="alphaUcPeriod"/>
              <a:defRPr/>
            </a:pPr>
            <a:r>
              <a:rPr lang="en-US" sz="3200" dirty="0">
                <a:latin typeface="+mn-lt"/>
                <a:cs typeface="+mn-cs"/>
              </a:rPr>
              <a:t> Parasites		D. Carnivores</a:t>
            </a:r>
          </a:p>
        </p:txBody>
      </p:sp>
      <p:sp>
        <p:nvSpPr>
          <p:cNvPr id="16" name="AutoShape 4"/>
          <p:cNvSpPr>
            <a:spLocks noChangeArrowheads="1"/>
          </p:cNvSpPr>
          <p:nvPr/>
        </p:nvSpPr>
        <p:spPr bwMode="auto">
          <a:xfrm>
            <a:off x="1981200" y="6019800"/>
            <a:ext cx="1143000" cy="304800"/>
          </a:xfrm>
          <a:prstGeom prst="leftArrow">
            <a:avLst>
              <a:gd name="adj1" fmla="val 50000"/>
              <a:gd name="adj2" fmla="val 93750"/>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914400" y="228600"/>
            <a:ext cx="7086600" cy="646113"/>
          </a:xfrm>
          <a:prstGeom prst="rect">
            <a:avLst/>
          </a:prstGeom>
          <a:solidFill>
            <a:schemeClr val="bg1"/>
          </a:solidFill>
          <a:ln w="57150">
            <a:solidFill>
              <a:schemeClr val="tx1"/>
            </a:solidFill>
            <a:miter lim="800000"/>
            <a:headEnd/>
            <a:tailEnd/>
          </a:ln>
        </p:spPr>
        <p:txBody>
          <a:bodyPr>
            <a:spAutoFit/>
          </a:bodyPr>
          <a:lstStyle/>
          <a:p>
            <a:pPr algn="ctr">
              <a:spcBef>
                <a:spcPct val="50000"/>
              </a:spcBef>
            </a:pPr>
            <a:r>
              <a:rPr lang="en-US" sz="3600">
                <a:latin typeface="Stencil" pitchFamily="82" charset="0"/>
              </a:rPr>
              <a:t>Community interactions</a:t>
            </a:r>
          </a:p>
        </p:txBody>
      </p:sp>
      <p:sp>
        <p:nvSpPr>
          <p:cNvPr id="235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355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3557" name="TextBox 9"/>
          <p:cNvSpPr txBox="1">
            <a:spLocks noChangeArrowheads="1"/>
          </p:cNvSpPr>
          <p:nvPr/>
        </p:nvSpPr>
        <p:spPr bwMode="auto">
          <a:xfrm>
            <a:off x="228600" y="1524000"/>
            <a:ext cx="8763000" cy="4524375"/>
          </a:xfrm>
          <a:prstGeom prst="rect">
            <a:avLst/>
          </a:prstGeom>
          <a:solidFill>
            <a:srgbClr val="FFFF00"/>
          </a:solidFill>
          <a:ln w="9525">
            <a:noFill/>
            <a:miter lim="800000"/>
            <a:headEnd/>
            <a:tailEnd/>
          </a:ln>
        </p:spPr>
        <p:txBody>
          <a:bodyPr>
            <a:spAutoFit/>
          </a:bodyPr>
          <a:lstStyle/>
          <a:p>
            <a:r>
              <a:rPr lang="en-US" sz="3200"/>
              <a:t>Some plant roots grow with</a:t>
            </a:r>
          </a:p>
          <a:p>
            <a:r>
              <a:rPr lang="en-US" sz="3200"/>
              <a:t>mycorrhizal fungi. The fungi absorb</a:t>
            </a:r>
          </a:p>
          <a:p>
            <a:r>
              <a:rPr lang="en-US" sz="3200"/>
              <a:t>water and minerals and pass them on</a:t>
            </a:r>
          </a:p>
          <a:p>
            <a:r>
              <a:rPr lang="en-US" sz="3200"/>
              <a:t>to the plant and receive carbohydrates</a:t>
            </a:r>
          </a:p>
          <a:p>
            <a:r>
              <a:rPr lang="en-US" sz="3200"/>
              <a:t>from the plant. This is an example of —</a:t>
            </a:r>
          </a:p>
          <a:p>
            <a:r>
              <a:rPr lang="en-US" sz="3200"/>
              <a:t>A predation</a:t>
            </a:r>
          </a:p>
          <a:p>
            <a:r>
              <a:rPr lang="en-US" sz="3200"/>
              <a:t>B mutualism</a:t>
            </a:r>
          </a:p>
          <a:p>
            <a:r>
              <a:rPr lang="en-US" sz="3200"/>
              <a:t>C competition</a:t>
            </a:r>
          </a:p>
          <a:p>
            <a:r>
              <a:rPr lang="en-US" sz="3200"/>
              <a:t>D parasitism</a:t>
            </a:r>
          </a:p>
        </p:txBody>
      </p:sp>
      <p:sp>
        <p:nvSpPr>
          <p:cNvPr id="2355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3559" name="Picture 3" descr="C:\Documents and Settings\smcdanie.AISD\Local Settings\Temporary Internet Files\Content.IE5\OGDG56CZ\MC900030148[1].wmf"/>
          <p:cNvPicPr>
            <a:picLocks noChangeAspect="1" noChangeArrowheads="1"/>
          </p:cNvPicPr>
          <p:nvPr/>
        </p:nvPicPr>
        <p:blipFill>
          <a:blip r:embed="rId3" cstate="print"/>
          <a:srcRect/>
          <a:stretch>
            <a:fillRect/>
          </a:stretch>
        </p:blipFill>
        <p:spPr bwMode="auto">
          <a:xfrm>
            <a:off x="6781800" y="1752600"/>
            <a:ext cx="2057400" cy="4267200"/>
          </a:xfrm>
          <a:prstGeom prst="rect">
            <a:avLst/>
          </a:prstGeom>
          <a:noFill/>
          <a:ln w="9525">
            <a:noFill/>
            <a:miter lim="800000"/>
            <a:headEnd/>
            <a:tailEnd/>
          </a:ln>
        </p:spPr>
      </p:pic>
      <p:sp>
        <p:nvSpPr>
          <p:cNvPr id="16" name="AutoShape 4"/>
          <p:cNvSpPr>
            <a:spLocks noChangeArrowheads="1"/>
          </p:cNvSpPr>
          <p:nvPr/>
        </p:nvSpPr>
        <p:spPr bwMode="auto">
          <a:xfrm>
            <a:off x="2590800" y="4572000"/>
            <a:ext cx="1143000" cy="304800"/>
          </a:xfrm>
          <a:prstGeom prst="leftArrow">
            <a:avLst>
              <a:gd name="adj1" fmla="val 50000"/>
              <a:gd name="adj2" fmla="val 93750"/>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7500" lnSpcReduction="20000"/>
          </a:bodyPr>
          <a:lstStyle/>
          <a:p>
            <a:r>
              <a:rPr lang="en-US" b="1" dirty="0" smtClean="0">
                <a:solidFill>
                  <a:schemeClr val="tx1"/>
                </a:solidFill>
              </a:rPr>
              <a:t>Directions:  Open the envelope and read each card.  Determine if the example belongs to one of the symbiotic relationships, parasitism, commensalism, or mutualism. Put the number in the correct column.  Then answer the questions on your own.  Turn in cards to the substitute. </a:t>
            </a:r>
            <a:r>
              <a:rPr lang="en-US" b="1" dirty="0" smtClean="0">
                <a:solidFill>
                  <a:schemeClr val="tx1"/>
                </a:solidFill>
                <a:sym typeface="Wingdings" pitchFamily="2" charset="2"/>
              </a:rPr>
              <a:t></a:t>
            </a:r>
            <a:r>
              <a:rPr lang="en-US" b="1" dirty="0" smtClean="0">
                <a:solidFill>
                  <a:schemeClr val="tx1"/>
                </a:solidFill>
              </a:rPr>
              <a:t> teacher. </a:t>
            </a:r>
            <a:endParaRPr lang="en-US" b="1" dirty="0">
              <a:solidFill>
                <a:schemeClr val="tx1"/>
              </a:solidFill>
            </a:endParaRPr>
          </a:p>
        </p:txBody>
      </p:sp>
      <p:sp>
        <p:nvSpPr>
          <p:cNvPr id="3" name="Title 2"/>
          <p:cNvSpPr>
            <a:spLocks noGrp="1"/>
          </p:cNvSpPr>
          <p:nvPr>
            <p:ph type="ctrTitle"/>
          </p:nvPr>
        </p:nvSpPr>
        <p:spPr/>
        <p:txBody>
          <a:bodyPr>
            <a:normAutofit fontScale="90000"/>
          </a:bodyPr>
          <a:lstStyle/>
          <a:p>
            <a:r>
              <a:rPr lang="en-US" dirty="0" err="1" smtClean="0"/>
              <a:t>Symbioitic</a:t>
            </a:r>
            <a:r>
              <a:rPr lang="en-US" dirty="0" smtClean="0"/>
              <a:t> Sorting Cards</a:t>
            </a:r>
            <a:br>
              <a:rPr lang="en-US" dirty="0" smtClean="0"/>
            </a:br>
            <a:r>
              <a:rPr lang="en-US" dirty="0" smtClean="0"/>
              <a:t>You may work with your lab partner.  Do not move seats!!</a:t>
            </a:r>
            <a:endParaRPr lang="en-US" dirty="0"/>
          </a:p>
        </p:txBody>
      </p:sp>
      <p:graphicFrame>
        <p:nvGraphicFramePr>
          <p:cNvPr id="4" name="Table 3"/>
          <p:cNvGraphicFramePr>
            <a:graphicFrameLocks noGrp="1"/>
          </p:cNvGraphicFramePr>
          <p:nvPr/>
        </p:nvGraphicFramePr>
        <p:xfrm>
          <a:off x="1752600" y="4648200"/>
          <a:ext cx="5554980" cy="1981200"/>
        </p:xfrm>
        <a:graphic>
          <a:graphicData uri="http://schemas.openxmlformats.org/drawingml/2006/table">
            <a:tbl>
              <a:tblPr/>
              <a:tblGrid>
                <a:gridCol w="1127760"/>
                <a:gridCol w="1341120"/>
                <a:gridCol w="1485900"/>
                <a:gridCol w="1600200"/>
              </a:tblGrid>
              <a:tr h="396240">
                <a:tc>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marL="0" marR="0" algn="ctr">
                        <a:spcBef>
                          <a:spcPts val="0"/>
                        </a:spcBef>
                        <a:spcAft>
                          <a:spcPts val="0"/>
                        </a:spcAft>
                      </a:pPr>
                      <a:r>
                        <a:rPr lang="en-US" sz="1200" b="1">
                          <a:latin typeface="Times New Roman"/>
                          <a:ea typeface="Times New Roman"/>
                          <a:cs typeface="Times New Roman"/>
                        </a:rPr>
                        <a:t>SYMBIOTIC RELATIONSHIPS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6240">
                <a:tc>
                  <a:txBody>
                    <a:bodyPr/>
                    <a:lstStyle/>
                    <a:p>
                      <a:pPr marL="0" marR="0" algn="ctr">
                        <a:spcBef>
                          <a:spcPts val="0"/>
                        </a:spcBef>
                        <a:spcAft>
                          <a:spcPts val="0"/>
                        </a:spcAft>
                      </a:pP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Times New Roman"/>
                          <a:cs typeface="Times New Roman"/>
                        </a:rPr>
                        <a:t>Parasitism</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Times New Roman"/>
                          <a:cs typeface="Times New Roman"/>
                        </a:rPr>
                        <a:t>Commensalism</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Times New Roman"/>
                          <a:cs typeface="Times New Roman"/>
                        </a:rPr>
                        <a:t>Mutualism</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720">
                <a:tc>
                  <a:txBody>
                    <a:bodyPr/>
                    <a:lstStyle/>
                    <a:p>
                      <a:pPr marL="0" marR="0" algn="ctr">
                        <a:spcBef>
                          <a:spcPts val="0"/>
                        </a:spcBef>
                        <a:spcAft>
                          <a:spcPts val="0"/>
                        </a:spcAft>
                      </a:pPr>
                      <a:r>
                        <a:rPr lang="en-US" sz="1200" b="1">
                          <a:latin typeface="Times New Roman"/>
                          <a:ea typeface="Times New Roman"/>
                          <a:cs typeface="Times New Roman"/>
                        </a:rPr>
                        <a:t>Letter/Number of Card in the Pocket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smtClean="0">
                          <a:latin typeface="Times New Roman"/>
                          <a:ea typeface="Times New Roman"/>
                          <a:cs typeface="Times New Roman"/>
                        </a:rPr>
                        <a:t>1,</a:t>
                      </a:r>
                      <a:r>
                        <a:rPr lang="en-US" sz="1200" b="1" baseline="0" dirty="0" smtClean="0">
                          <a:latin typeface="Times New Roman"/>
                          <a:ea typeface="Times New Roman"/>
                          <a:cs typeface="Times New Roman"/>
                        </a:rPr>
                        <a:t> </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smtClean="0">
                          <a:latin typeface="Times New Roman"/>
                          <a:ea typeface="Times New Roman"/>
                          <a:cs typeface="Times New Roman"/>
                        </a:rPr>
                        <a:t>3, </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smtClean="0">
                          <a:latin typeface="Times New Roman"/>
                          <a:ea typeface="Times New Roman"/>
                          <a:cs typeface="Times New Roman"/>
                        </a:rPr>
                        <a:t>7</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Extract 3"/>
          <p:cNvSpPr/>
          <p:nvPr/>
        </p:nvSpPr>
        <p:spPr>
          <a:xfrm>
            <a:off x="838200" y="228600"/>
            <a:ext cx="8305800" cy="60960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828800" y="4876800"/>
            <a:ext cx="63627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95600" y="3352800"/>
            <a:ext cx="42672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800" y="2057400"/>
            <a:ext cx="2514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09800" y="4876800"/>
            <a:ext cx="5105400" cy="1477328"/>
          </a:xfrm>
          <a:prstGeom prst="rect">
            <a:avLst/>
          </a:prstGeom>
          <a:noFill/>
        </p:spPr>
        <p:txBody>
          <a:bodyPr wrap="square" rtlCol="0">
            <a:spAutoFit/>
          </a:bodyPr>
          <a:lstStyle/>
          <a:p>
            <a:r>
              <a:rPr lang="en-US" sz="2400" dirty="0" smtClean="0">
                <a:latin typeface="Arial Black" pitchFamily="34" charset="0"/>
              </a:rPr>
              <a:t>Producers- Make their own food(photosynthesis) </a:t>
            </a:r>
            <a:r>
              <a:rPr lang="en-US" sz="2400" dirty="0" err="1" smtClean="0">
                <a:solidFill>
                  <a:srgbClr val="FFFF00"/>
                </a:solidFill>
                <a:latin typeface="Arial Black" pitchFamily="34" charset="0"/>
              </a:rPr>
              <a:t>Autotrophs</a:t>
            </a:r>
            <a:r>
              <a:rPr lang="en-US" sz="2400" dirty="0" smtClean="0">
                <a:solidFill>
                  <a:srgbClr val="FFFF00"/>
                </a:solidFill>
                <a:latin typeface="Arial Black" pitchFamily="34" charset="0"/>
              </a:rPr>
              <a:t> </a:t>
            </a:r>
            <a:r>
              <a:rPr lang="en-US" sz="2400" dirty="0" smtClean="0">
                <a:latin typeface="Arial Black" pitchFamily="34" charset="0"/>
              </a:rPr>
              <a:t>Ex. Plants, Grass</a:t>
            </a:r>
          </a:p>
          <a:p>
            <a:endParaRPr lang="en-US" dirty="0"/>
          </a:p>
        </p:txBody>
      </p:sp>
      <p:sp>
        <p:nvSpPr>
          <p:cNvPr id="13" name="TextBox 12"/>
          <p:cNvSpPr txBox="1"/>
          <p:nvPr/>
        </p:nvSpPr>
        <p:spPr>
          <a:xfrm>
            <a:off x="5715000" y="533400"/>
            <a:ext cx="2057400" cy="369332"/>
          </a:xfrm>
          <a:prstGeom prst="rect">
            <a:avLst/>
          </a:prstGeom>
          <a:noFill/>
        </p:spPr>
        <p:txBody>
          <a:bodyPr wrap="square" rtlCol="0">
            <a:spAutoFit/>
          </a:bodyPr>
          <a:lstStyle/>
          <a:p>
            <a:r>
              <a:rPr lang="en-US" dirty="0" err="1" smtClean="0">
                <a:latin typeface="Arial Black" pitchFamily="34" charset="0"/>
              </a:rPr>
              <a:t>Trophic</a:t>
            </a:r>
            <a:r>
              <a:rPr lang="en-US" dirty="0" smtClean="0">
                <a:latin typeface="Arial Black" pitchFamily="34" charset="0"/>
              </a:rPr>
              <a:t> Levels</a:t>
            </a:r>
            <a:endParaRPr lang="en-US" dirty="0">
              <a:latin typeface="Arial Black" pitchFamily="34" charset="0"/>
            </a:endParaRPr>
          </a:p>
        </p:txBody>
      </p:sp>
      <p:sp>
        <p:nvSpPr>
          <p:cNvPr id="14" name="TextBox 13"/>
          <p:cNvSpPr txBox="1"/>
          <p:nvPr/>
        </p:nvSpPr>
        <p:spPr>
          <a:xfrm>
            <a:off x="8305800" y="4876800"/>
            <a:ext cx="1143000" cy="584775"/>
          </a:xfrm>
          <a:prstGeom prst="rect">
            <a:avLst/>
          </a:prstGeom>
          <a:noFill/>
        </p:spPr>
        <p:txBody>
          <a:bodyPr wrap="square" rtlCol="0">
            <a:spAutoFit/>
          </a:bodyPr>
          <a:lstStyle/>
          <a:p>
            <a:r>
              <a:rPr lang="en-US" sz="3200" dirty="0" smtClean="0">
                <a:latin typeface="Arial Black" pitchFamily="34" charset="0"/>
              </a:rPr>
              <a:t>1</a:t>
            </a:r>
            <a:endParaRPr lang="en-US" sz="3200" dirty="0">
              <a:latin typeface="Arial Black" pitchFamily="34" charset="0"/>
            </a:endParaRPr>
          </a:p>
        </p:txBody>
      </p:sp>
      <p:sp>
        <p:nvSpPr>
          <p:cNvPr id="11" name="TextBox 10"/>
          <p:cNvSpPr txBox="1"/>
          <p:nvPr/>
        </p:nvSpPr>
        <p:spPr>
          <a:xfrm>
            <a:off x="8001000" y="3581400"/>
            <a:ext cx="1143000" cy="584775"/>
          </a:xfrm>
          <a:prstGeom prst="rect">
            <a:avLst/>
          </a:prstGeom>
          <a:noFill/>
        </p:spPr>
        <p:txBody>
          <a:bodyPr wrap="square" rtlCol="0">
            <a:spAutoFit/>
          </a:bodyPr>
          <a:lstStyle/>
          <a:p>
            <a:r>
              <a:rPr lang="en-US" sz="3200" dirty="0" smtClean="0">
                <a:latin typeface="Arial Black" pitchFamily="34" charset="0"/>
              </a:rPr>
              <a:t>2</a:t>
            </a:r>
            <a:endParaRPr lang="en-US" sz="3200" dirty="0">
              <a:latin typeface="Arial Black" pitchFamily="34" charset="0"/>
            </a:endParaRPr>
          </a:p>
        </p:txBody>
      </p:sp>
      <p:sp>
        <p:nvSpPr>
          <p:cNvPr id="24" name="TextBox 23"/>
          <p:cNvSpPr txBox="1"/>
          <p:nvPr/>
        </p:nvSpPr>
        <p:spPr>
          <a:xfrm>
            <a:off x="2971800" y="2286000"/>
            <a:ext cx="4724400" cy="1292662"/>
          </a:xfrm>
          <a:prstGeom prst="rect">
            <a:avLst/>
          </a:prstGeom>
          <a:noFill/>
        </p:spPr>
        <p:txBody>
          <a:bodyPr wrap="square" rtlCol="0">
            <a:spAutoFit/>
          </a:bodyPr>
          <a:lstStyle/>
          <a:p>
            <a:r>
              <a:rPr lang="en-US" sz="2000" dirty="0" smtClean="0">
                <a:latin typeface="Arial Black" pitchFamily="34" charset="0"/>
              </a:rPr>
              <a:t>Secondary Consumers- eat primary consumers. Ex.  Lizard </a:t>
            </a:r>
            <a:r>
              <a:rPr lang="en-US" sz="2000" dirty="0" err="1" smtClean="0">
                <a:solidFill>
                  <a:srgbClr val="FFFF00"/>
                </a:solidFill>
                <a:latin typeface="Arial Black" pitchFamily="34" charset="0"/>
              </a:rPr>
              <a:t>Hetertroph</a:t>
            </a:r>
            <a:r>
              <a:rPr lang="en-US" sz="2000" dirty="0" err="1" smtClean="0">
                <a:latin typeface="Arial Black" pitchFamily="34" charset="0"/>
              </a:rPr>
              <a:t>Carnivore</a:t>
            </a:r>
            <a:r>
              <a:rPr lang="en-US" sz="2000" dirty="0" smtClean="0">
                <a:latin typeface="Arial Black" pitchFamily="34" charset="0"/>
              </a:rPr>
              <a:t>/Omnivore</a:t>
            </a:r>
          </a:p>
          <a:p>
            <a:endParaRPr lang="en-US" dirty="0"/>
          </a:p>
        </p:txBody>
      </p:sp>
      <p:sp>
        <p:nvSpPr>
          <p:cNvPr id="33" name="TextBox 32"/>
          <p:cNvSpPr txBox="1"/>
          <p:nvPr/>
        </p:nvSpPr>
        <p:spPr>
          <a:xfrm>
            <a:off x="7924800" y="2438400"/>
            <a:ext cx="685800" cy="584775"/>
          </a:xfrm>
          <a:prstGeom prst="rect">
            <a:avLst/>
          </a:prstGeom>
          <a:noFill/>
        </p:spPr>
        <p:txBody>
          <a:bodyPr wrap="square" rtlCol="0">
            <a:spAutoFit/>
          </a:bodyPr>
          <a:lstStyle/>
          <a:p>
            <a:r>
              <a:rPr lang="en-US" sz="3200" dirty="0">
                <a:latin typeface="Arial Black" pitchFamily="34" charset="0"/>
              </a:rPr>
              <a:t>3</a:t>
            </a:r>
          </a:p>
        </p:txBody>
      </p:sp>
      <p:sp>
        <p:nvSpPr>
          <p:cNvPr id="37" name="TextBox 36"/>
          <p:cNvSpPr txBox="1"/>
          <p:nvPr/>
        </p:nvSpPr>
        <p:spPr>
          <a:xfrm>
            <a:off x="2590800" y="3551872"/>
            <a:ext cx="5334000" cy="1477328"/>
          </a:xfrm>
          <a:prstGeom prst="rect">
            <a:avLst/>
          </a:prstGeom>
          <a:noFill/>
        </p:spPr>
        <p:txBody>
          <a:bodyPr wrap="square" rtlCol="0">
            <a:spAutoFit/>
          </a:bodyPr>
          <a:lstStyle/>
          <a:p>
            <a:r>
              <a:rPr lang="en-US" sz="2400" dirty="0" smtClean="0">
                <a:latin typeface="Arial Black" pitchFamily="34" charset="0"/>
              </a:rPr>
              <a:t>Primary Consumers- Herbivores-eat producers.  </a:t>
            </a:r>
            <a:r>
              <a:rPr lang="en-US" sz="2400" dirty="0" err="1" smtClean="0">
                <a:solidFill>
                  <a:srgbClr val="FFFF00"/>
                </a:solidFill>
                <a:latin typeface="Arial Black" pitchFamily="34" charset="0"/>
              </a:rPr>
              <a:t>Heterotrophs</a:t>
            </a:r>
            <a:r>
              <a:rPr lang="en-US" sz="2400" dirty="0" smtClean="0">
                <a:latin typeface="Arial Black" pitchFamily="34" charset="0"/>
              </a:rPr>
              <a:t> Ex. grasshopper</a:t>
            </a:r>
          </a:p>
          <a:p>
            <a:endParaRPr lang="en-US" dirty="0"/>
          </a:p>
        </p:txBody>
      </p:sp>
      <p:sp>
        <p:nvSpPr>
          <p:cNvPr id="25" name="Rectangle 24"/>
          <p:cNvSpPr/>
          <p:nvPr/>
        </p:nvSpPr>
        <p:spPr>
          <a:xfrm rot="18187830">
            <a:off x="-1147925" y="1508978"/>
            <a:ext cx="6095659" cy="2585323"/>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Energy Flow through trophic levels </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Extract 3"/>
          <p:cNvSpPr/>
          <p:nvPr/>
        </p:nvSpPr>
        <p:spPr>
          <a:xfrm>
            <a:off x="838200" y="228600"/>
            <a:ext cx="8305800" cy="6019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828800" y="4876800"/>
            <a:ext cx="63627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95600" y="3352800"/>
            <a:ext cx="42672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800" y="2057400"/>
            <a:ext cx="2514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09800" y="4953000"/>
            <a:ext cx="5105400" cy="1477328"/>
          </a:xfrm>
          <a:prstGeom prst="rect">
            <a:avLst/>
          </a:prstGeom>
          <a:noFill/>
        </p:spPr>
        <p:txBody>
          <a:bodyPr wrap="square" rtlCol="0">
            <a:spAutoFit/>
          </a:bodyPr>
          <a:lstStyle/>
          <a:p>
            <a:r>
              <a:rPr lang="en-US" sz="2400" dirty="0" smtClean="0">
                <a:latin typeface="Arial Black" pitchFamily="34" charset="0"/>
              </a:rPr>
              <a:t>Producers- Make their own food(photosynthesis) </a:t>
            </a:r>
            <a:r>
              <a:rPr lang="en-US" sz="2400" dirty="0" err="1" smtClean="0">
                <a:solidFill>
                  <a:srgbClr val="FFFF00"/>
                </a:solidFill>
                <a:latin typeface="Arial Black" pitchFamily="34" charset="0"/>
              </a:rPr>
              <a:t>Autotrophs</a:t>
            </a:r>
            <a:r>
              <a:rPr lang="en-US" sz="2400" dirty="0" smtClean="0">
                <a:solidFill>
                  <a:srgbClr val="FFFF00"/>
                </a:solidFill>
                <a:latin typeface="Arial Black" pitchFamily="34" charset="0"/>
              </a:rPr>
              <a:t> </a:t>
            </a:r>
            <a:r>
              <a:rPr lang="en-US" sz="2400" dirty="0" smtClean="0">
                <a:latin typeface="Arial Black" pitchFamily="34" charset="0"/>
              </a:rPr>
              <a:t>Ex. Plants, Grass</a:t>
            </a:r>
          </a:p>
          <a:p>
            <a:endParaRPr lang="en-US" dirty="0"/>
          </a:p>
        </p:txBody>
      </p:sp>
      <p:sp>
        <p:nvSpPr>
          <p:cNvPr id="13" name="TextBox 12"/>
          <p:cNvSpPr txBox="1"/>
          <p:nvPr/>
        </p:nvSpPr>
        <p:spPr>
          <a:xfrm>
            <a:off x="6858000" y="533400"/>
            <a:ext cx="2057400" cy="369332"/>
          </a:xfrm>
          <a:prstGeom prst="rect">
            <a:avLst/>
          </a:prstGeom>
          <a:noFill/>
        </p:spPr>
        <p:txBody>
          <a:bodyPr wrap="square" rtlCol="0">
            <a:spAutoFit/>
          </a:bodyPr>
          <a:lstStyle/>
          <a:p>
            <a:r>
              <a:rPr lang="en-US" dirty="0" err="1" smtClean="0">
                <a:latin typeface="Arial Black" pitchFamily="34" charset="0"/>
              </a:rPr>
              <a:t>Trophic</a:t>
            </a:r>
            <a:r>
              <a:rPr lang="en-US" dirty="0" smtClean="0">
                <a:latin typeface="Arial Black" pitchFamily="34" charset="0"/>
              </a:rPr>
              <a:t> Levels</a:t>
            </a:r>
            <a:endParaRPr lang="en-US" dirty="0">
              <a:latin typeface="Arial Black" pitchFamily="34" charset="0"/>
            </a:endParaRPr>
          </a:p>
        </p:txBody>
      </p:sp>
      <p:sp>
        <p:nvSpPr>
          <p:cNvPr id="14" name="TextBox 13"/>
          <p:cNvSpPr txBox="1"/>
          <p:nvPr/>
        </p:nvSpPr>
        <p:spPr>
          <a:xfrm>
            <a:off x="8305800" y="4876800"/>
            <a:ext cx="1143000" cy="584775"/>
          </a:xfrm>
          <a:prstGeom prst="rect">
            <a:avLst/>
          </a:prstGeom>
          <a:noFill/>
        </p:spPr>
        <p:txBody>
          <a:bodyPr wrap="square" rtlCol="0">
            <a:spAutoFit/>
          </a:bodyPr>
          <a:lstStyle/>
          <a:p>
            <a:r>
              <a:rPr lang="en-US" sz="3200" dirty="0" smtClean="0">
                <a:latin typeface="Arial Black" pitchFamily="34" charset="0"/>
              </a:rPr>
              <a:t>1</a:t>
            </a:r>
            <a:endParaRPr lang="en-US" sz="3200" dirty="0">
              <a:latin typeface="Arial Black" pitchFamily="34" charset="0"/>
            </a:endParaRPr>
          </a:p>
        </p:txBody>
      </p:sp>
      <p:sp>
        <p:nvSpPr>
          <p:cNvPr id="11" name="TextBox 10"/>
          <p:cNvSpPr txBox="1"/>
          <p:nvPr/>
        </p:nvSpPr>
        <p:spPr>
          <a:xfrm>
            <a:off x="8382000" y="3581400"/>
            <a:ext cx="533400" cy="584775"/>
          </a:xfrm>
          <a:prstGeom prst="rect">
            <a:avLst/>
          </a:prstGeom>
          <a:noFill/>
        </p:spPr>
        <p:txBody>
          <a:bodyPr wrap="square" rtlCol="0">
            <a:spAutoFit/>
          </a:bodyPr>
          <a:lstStyle/>
          <a:p>
            <a:r>
              <a:rPr lang="en-US" sz="3200" dirty="0" smtClean="0">
                <a:latin typeface="Arial Black" pitchFamily="34" charset="0"/>
              </a:rPr>
              <a:t>2</a:t>
            </a:r>
            <a:endParaRPr lang="en-US" sz="3200" dirty="0">
              <a:latin typeface="Arial Black" pitchFamily="34" charset="0"/>
            </a:endParaRPr>
          </a:p>
        </p:txBody>
      </p:sp>
      <p:sp>
        <p:nvSpPr>
          <p:cNvPr id="24" name="TextBox 23"/>
          <p:cNvSpPr txBox="1"/>
          <p:nvPr/>
        </p:nvSpPr>
        <p:spPr>
          <a:xfrm>
            <a:off x="3124200" y="2286000"/>
            <a:ext cx="4495800" cy="1600438"/>
          </a:xfrm>
          <a:prstGeom prst="rect">
            <a:avLst/>
          </a:prstGeom>
          <a:noFill/>
        </p:spPr>
        <p:txBody>
          <a:bodyPr wrap="square" rtlCol="0">
            <a:spAutoFit/>
          </a:bodyPr>
          <a:lstStyle/>
          <a:p>
            <a:r>
              <a:rPr lang="en-US" sz="2000" dirty="0" smtClean="0">
                <a:latin typeface="Arial Black" pitchFamily="34" charset="0"/>
              </a:rPr>
              <a:t>Secondary Consumers- eat primary consumers.  Carnivore/Omnivore Ex. Lizard </a:t>
            </a:r>
            <a:r>
              <a:rPr lang="en-US" sz="2000" dirty="0" err="1" smtClean="0">
                <a:solidFill>
                  <a:srgbClr val="FFFF00"/>
                </a:solidFill>
                <a:latin typeface="Arial Black" pitchFamily="34" charset="0"/>
              </a:rPr>
              <a:t>Heterotroph</a:t>
            </a:r>
            <a:endParaRPr lang="en-US" sz="2000" dirty="0" smtClean="0">
              <a:latin typeface="Arial Black" pitchFamily="34" charset="0"/>
            </a:endParaRPr>
          </a:p>
          <a:p>
            <a:endParaRPr lang="en-US" dirty="0"/>
          </a:p>
        </p:txBody>
      </p:sp>
      <p:sp>
        <p:nvSpPr>
          <p:cNvPr id="33" name="TextBox 32"/>
          <p:cNvSpPr txBox="1"/>
          <p:nvPr/>
        </p:nvSpPr>
        <p:spPr>
          <a:xfrm>
            <a:off x="8305800" y="2514600"/>
            <a:ext cx="685800" cy="584775"/>
          </a:xfrm>
          <a:prstGeom prst="rect">
            <a:avLst/>
          </a:prstGeom>
          <a:noFill/>
        </p:spPr>
        <p:txBody>
          <a:bodyPr wrap="square" rtlCol="0">
            <a:spAutoFit/>
          </a:bodyPr>
          <a:lstStyle/>
          <a:p>
            <a:r>
              <a:rPr lang="en-US" sz="3200" dirty="0">
                <a:latin typeface="Arial Black" pitchFamily="34" charset="0"/>
              </a:rPr>
              <a:t>3</a:t>
            </a:r>
          </a:p>
        </p:txBody>
      </p:sp>
      <p:sp>
        <p:nvSpPr>
          <p:cNvPr id="30" name="TextBox 29"/>
          <p:cNvSpPr txBox="1"/>
          <p:nvPr/>
        </p:nvSpPr>
        <p:spPr>
          <a:xfrm>
            <a:off x="4038600" y="838200"/>
            <a:ext cx="4495800" cy="1600438"/>
          </a:xfrm>
          <a:prstGeom prst="rect">
            <a:avLst/>
          </a:prstGeom>
          <a:noFill/>
        </p:spPr>
        <p:txBody>
          <a:bodyPr wrap="square" rtlCol="0">
            <a:spAutoFit/>
          </a:bodyPr>
          <a:lstStyle/>
          <a:p>
            <a:r>
              <a:rPr lang="en-US" sz="2000" dirty="0" err="1" smtClean="0">
                <a:latin typeface="Arial Black" pitchFamily="34" charset="0"/>
              </a:rPr>
              <a:t>Teritary</a:t>
            </a:r>
            <a:r>
              <a:rPr lang="en-US" sz="2000" dirty="0" smtClean="0">
                <a:latin typeface="Arial Black" pitchFamily="34" charset="0"/>
              </a:rPr>
              <a:t> (Top)Consumers- eat secondary consumers.  Carnivore/Omnivore Ex.  Snake</a:t>
            </a:r>
            <a:br>
              <a:rPr lang="en-US" sz="2000" dirty="0" smtClean="0">
                <a:latin typeface="Arial Black" pitchFamily="34" charset="0"/>
              </a:rPr>
            </a:br>
            <a:r>
              <a:rPr lang="en-US" sz="2000" dirty="0" err="1" smtClean="0">
                <a:solidFill>
                  <a:srgbClr val="FFFF00"/>
                </a:solidFill>
                <a:latin typeface="Arial Black" pitchFamily="34" charset="0"/>
              </a:rPr>
              <a:t>Heterotroph</a:t>
            </a:r>
            <a:endParaRPr lang="en-US" sz="2000" dirty="0" smtClean="0">
              <a:solidFill>
                <a:srgbClr val="FFFF00"/>
              </a:solidFill>
              <a:latin typeface="Arial Black" pitchFamily="34" charset="0"/>
            </a:endParaRPr>
          </a:p>
          <a:p>
            <a:endParaRPr lang="en-US" dirty="0"/>
          </a:p>
        </p:txBody>
      </p:sp>
      <p:sp>
        <p:nvSpPr>
          <p:cNvPr id="32" name="TextBox 31"/>
          <p:cNvSpPr txBox="1"/>
          <p:nvPr/>
        </p:nvSpPr>
        <p:spPr>
          <a:xfrm>
            <a:off x="8305800" y="1066800"/>
            <a:ext cx="685800" cy="584775"/>
          </a:xfrm>
          <a:prstGeom prst="rect">
            <a:avLst/>
          </a:prstGeom>
          <a:noFill/>
        </p:spPr>
        <p:txBody>
          <a:bodyPr wrap="square" rtlCol="0">
            <a:spAutoFit/>
          </a:bodyPr>
          <a:lstStyle/>
          <a:p>
            <a:r>
              <a:rPr lang="en-US" sz="3200" dirty="0" smtClean="0">
                <a:latin typeface="Arial Black" pitchFamily="34" charset="0"/>
              </a:rPr>
              <a:t>4</a:t>
            </a:r>
            <a:endParaRPr lang="en-US" sz="3200" dirty="0">
              <a:latin typeface="Arial Black" pitchFamily="34" charset="0"/>
            </a:endParaRPr>
          </a:p>
        </p:txBody>
      </p:sp>
      <p:sp>
        <p:nvSpPr>
          <p:cNvPr id="36" name="TextBox 35"/>
          <p:cNvSpPr txBox="1"/>
          <p:nvPr/>
        </p:nvSpPr>
        <p:spPr>
          <a:xfrm>
            <a:off x="2743200" y="3551872"/>
            <a:ext cx="5334000" cy="1477328"/>
          </a:xfrm>
          <a:prstGeom prst="rect">
            <a:avLst/>
          </a:prstGeom>
          <a:noFill/>
        </p:spPr>
        <p:txBody>
          <a:bodyPr wrap="square" rtlCol="0">
            <a:spAutoFit/>
          </a:bodyPr>
          <a:lstStyle/>
          <a:p>
            <a:r>
              <a:rPr lang="en-US" sz="2400" dirty="0" smtClean="0">
                <a:latin typeface="Arial Black" pitchFamily="34" charset="0"/>
              </a:rPr>
              <a:t>Primary Consumers- Herbivores-eat producers.  </a:t>
            </a:r>
            <a:r>
              <a:rPr lang="en-US" sz="2400" dirty="0" err="1" smtClean="0">
                <a:solidFill>
                  <a:srgbClr val="FFFF00"/>
                </a:solidFill>
                <a:latin typeface="Arial Black" pitchFamily="34" charset="0"/>
              </a:rPr>
              <a:t>Heterotrophs</a:t>
            </a:r>
            <a:r>
              <a:rPr lang="en-US" sz="2400" dirty="0" smtClean="0">
                <a:latin typeface="Arial Black" pitchFamily="34" charset="0"/>
              </a:rPr>
              <a:t> Ex. grasshopper</a:t>
            </a:r>
          </a:p>
          <a:p>
            <a:endParaRPr lang="en-US" dirty="0"/>
          </a:p>
        </p:txBody>
      </p:sp>
      <p:sp>
        <p:nvSpPr>
          <p:cNvPr id="37" name="TextBox 36"/>
          <p:cNvSpPr txBox="1"/>
          <p:nvPr/>
        </p:nvSpPr>
        <p:spPr>
          <a:xfrm>
            <a:off x="228600" y="6172200"/>
            <a:ext cx="8915400" cy="646331"/>
          </a:xfrm>
          <a:prstGeom prst="rect">
            <a:avLst/>
          </a:prstGeom>
          <a:noFill/>
        </p:spPr>
        <p:txBody>
          <a:bodyPr wrap="square" rtlCol="0">
            <a:spAutoFit/>
          </a:bodyPr>
          <a:lstStyle/>
          <a:p>
            <a:pPr algn="ctr"/>
            <a:r>
              <a:rPr lang="en-US" dirty="0" smtClean="0">
                <a:latin typeface="Arial Black" pitchFamily="34" charset="0"/>
              </a:rPr>
              <a:t>Decomposers-not found in the </a:t>
            </a:r>
            <a:r>
              <a:rPr lang="en-US" dirty="0" err="1" smtClean="0">
                <a:latin typeface="Arial Black" pitchFamily="34" charset="0"/>
              </a:rPr>
              <a:t>trophic</a:t>
            </a:r>
            <a:r>
              <a:rPr lang="en-US" dirty="0" smtClean="0">
                <a:latin typeface="Arial Black" pitchFamily="34" charset="0"/>
              </a:rPr>
              <a:t> level, organisms that breaks down dead organic matter </a:t>
            </a:r>
            <a:r>
              <a:rPr lang="en-US" dirty="0" err="1" smtClean="0">
                <a:latin typeface="Arial Black" pitchFamily="34" charset="0"/>
              </a:rPr>
              <a:t>Heterotroph</a:t>
            </a:r>
            <a:r>
              <a:rPr lang="en-US" dirty="0">
                <a:latin typeface="Arial Black" pitchFamily="34" charset="0"/>
              </a:rPr>
              <a:t> </a:t>
            </a:r>
            <a:r>
              <a:rPr lang="en-US" dirty="0" smtClean="0">
                <a:latin typeface="Arial Black" pitchFamily="34" charset="0"/>
              </a:rPr>
              <a:t>Ex. Fungi</a:t>
            </a:r>
            <a:endParaRPr lang="en-US" dirty="0">
              <a:latin typeface="Arial Black" pitchFamily="34" charset="0"/>
            </a:endParaRPr>
          </a:p>
        </p:txBody>
      </p:sp>
      <p:sp>
        <p:nvSpPr>
          <p:cNvPr id="31" name="Rectangle 30"/>
          <p:cNvSpPr/>
          <p:nvPr/>
        </p:nvSpPr>
        <p:spPr>
          <a:xfrm rot="18187830">
            <a:off x="-1147925" y="1508978"/>
            <a:ext cx="6095659" cy="2585323"/>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Energy Flow through trophic levels </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latin typeface="Arial Black" pitchFamily="34" charset="0"/>
              </a:rPr>
              <a:t>Energy Flows </a:t>
            </a:r>
            <a:r>
              <a:rPr lang="en-US" b="1" u="sng" dirty="0" smtClean="0">
                <a:latin typeface="Arial Black" pitchFamily="34" charset="0"/>
              </a:rPr>
              <a:t>ONE WAY </a:t>
            </a:r>
          </a:p>
          <a:p>
            <a:endParaRPr lang="en-US" b="1" u="sng" dirty="0" smtClean="0">
              <a:latin typeface="Arial Black" pitchFamily="34" charset="0"/>
            </a:endParaRPr>
          </a:p>
          <a:p>
            <a:pPr>
              <a:buNone/>
            </a:pPr>
            <a:r>
              <a:rPr lang="en-US" b="1" dirty="0" smtClean="0">
                <a:latin typeface="Arial Black" pitchFamily="34" charset="0"/>
              </a:rPr>
              <a:t>                                     TOP CONSUMER</a:t>
            </a:r>
          </a:p>
          <a:p>
            <a:endParaRPr lang="en-US" b="1" dirty="0" smtClean="0">
              <a:latin typeface="Arial Black" pitchFamily="34" charset="0"/>
            </a:endParaRPr>
          </a:p>
          <a:p>
            <a:r>
              <a:rPr lang="en-US" b="1" dirty="0" smtClean="0">
                <a:latin typeface="Arial Black" pitchFamily="34" charset="0"/>
              </a:rPr>
              <a:t>RULE OF 10 </a:t>
            </a:r>
            <a:br>
              <a:rPr lang="en-US" b="1" dirty="0" smtClean="0">
                <a:latin typeface="Arial Black" pitchFamily="34" charset="0"/>
              </a:rPr>
            </a:br>
            <a:r>
              <a:rPr lang="en-US" b="1" dirty="0" smtClean="0">
                <a:latin typeface="Arial Black" pitchFamily="34" charset="0"/>
              </a:rPr>
              <a:t>10% of the energy from the previous level is passed to the next level.</a:t>
            </a:r>
          </a:p>
          <a:p>
            <a:pPr>
              <a:buNone/>
            </a:pPr>
            <a:r>
              <a:rPr lang="en-US" b="1" dirty="0" smtClean="0">
                <a:latin typeface="Arial Black" pitchFamily="34" charset="0"/>
              </a:rPr>
              <a:t>  90% is used in metabolism.</a:t>
            </a:r>
            <a:endParaRPr lang="en-US" b="1" dirty="0">
              <a:latin typeface="Arial Black" pitchFamily="34" charset="0"/>
            </a:endParaRPr>
          </a:p>
        </p:txBody>
      </p:sp>
      <p:sp>
        <p:nvSpPr>
          <p:cNvPr id="5" name="Right Arrow 4"/>
          <p:cNvSpPr/>
          <p:nvPr/>
        </p:nvSpPr>
        <p:spPr>
          <a:xfrm>
            <a:off x="1447800" y="25146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Tracy\Local Settings\Temporary Internet Files\Content.IE5\LA9X9VOI\MC900432589[1].png"/>
          <p:cNvPicPr>
            <a:picLocks noChangeAspect="1" noChangeArrowheads="1"/>
          </p:cNvPicPr>
          <p:nvPr/>
        </p:nvPicPr>
        <p:blipFill>
          <a:blip r:embed="rId2" cstate="print"/>
          <a:srcRect/>
          <a:stretch>
            <a:fillRect/>
          </a:stretch>
        </p:blipFill>
        <p:spPr bwMode="auto">
          <a:xfrm>
            <a:off x="2590800" y="2133600"/>
            <a:ext cx="1219200" cy="1219200"/>
          </a:xfrm>
          <a:prstGeom prst="rect">
            <a:avLst/>
          </a:prstGeom>
          <a:noFill/>
        </p:spPr>
      </p:pic>
      <p:sp>
        <p:nvSpPr>
          <p:cNvPr id="9" name="Right Arrow 8"/>
          <p:cNvSpPr/>
          <p:nvPr/>
        </p:nvSpPr>
        <p:spPr>
          <a:xfrm>
            <a:off x="3962400" y="25146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Extract 3"/>
          <p:cNvSpPr/>
          <p:nvPr/>
        </p:nvSpPr>
        <p:spPr>
          <a:xfrm>
            <a:off x="1143000" y="533400"/>
            <a:ext cx="6934200" cy="57150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133600" y="4572000"/>
            <a:ext cx="4953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124200"/>
            <a:ext cx="3124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86200" y="1828800"/>
            <a:ext cx="152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09800" y="4876800"/>
            <a:ext cx="5105400" cy="461665"/>
          </a:xfrm>
          <a:prstGeom prst="rect">
            <a:avLst/>
          </a:prstGeom>
          <a:noFill/>
        </p:spPr>
        <p:txBody>
          <a:bodyPr wrap="square" rtlCol="0">
            <a:spAutoFit/>
          </a:bodyPr>
          <a:lstStyle/>
          <a:p>
            <a:pPr algn="ctr"/>
            <a:r>
              <a:rPr lang="en-US" sz="2400" dirty="0" smtClean="0">
                <a:latin typeface="Arial Black" pitchFamily="34" charset="0"/>
              </a:rPr>
              <a:t>Producers</a:t>
            </a:r>
            <a:endParaRPr lang="en-US" dirty="0"/>
          </a:p>
        </p:txBody>
      </p:sp>
      <p:sp>
        <p:nvSpPr>
          <p:cNvPr id="15" name="TextBox 14"/>
          <p:cNvSpPr txBox="1"/>
          <p:nvPr/>
        </p:nvSpPr>
        <p:spPr>
          <a:xfrm>
            <a:off x="838200" y="533400"/>
            <a:ext cx="2590800" cy="369332"/>
          </a:xfrm>
          <a:prstGeom prst="rect">
            <a:avLst/>
          </a:prstGeom>
          <a:noFill/>
        </p:spPr>
        <p:txBody>
          <a:bodyPr wrap="square" rtlCol="0">
            <a:spAutoFit/>
          </a:bodyPr>
          <a:lstStyle/>
          <a:p>
            <a:r>
              <a:rPr lang="en-US" dirty="0" smtClean="0">
                <a:solidFill>
                  <a:srgbClr val="0070C0"/>
                </a:solidFill>
                <a:latin typeface="Arial Black" pitchFamily="34" charset="0"/>
              </a:rPr>
              <a:t>Pyramid of Energy</a:t>
            </a:r>
            <a:endParaRPr lang="en-US" dirty="0">
              <a:solidFill>
                <a:srgbClr val="0070C0"/>
              </a:solidFill>
              <a:latin typeface="Arial Black" pitchFamily="34" charset="0"/>
            </a:endParaRPr>
          </a:p>
        </p:txBody>
      </p:sp>
      <p:sp>
        <p:nvSpPr>
          <p:cNvPr id="16" name="TextBox 15"/>
          <p:cNvSpPr txBox="1"/>
          <p:nvPr/>
        </p:nvSpPr>
        <p:spPr>
          <a:xfrm>
            <a:off x="76200" y="4876800"/>
            <a:ext cx="1676400" cy="584775"/>
          </a:xfrm>
          <a:prstGeom prst="rect">
            <a:avLst/>
          </a:prstGeom>
          <a:noFill/>
        </p:spPr>
        <p:txBody>
          <a:bodyPr wrap="square" rtlCol="0">
            <a:spAutoFit/>
          </a:bodyPr>
          <a:lstStyle/>
          <a:p>
            <a:r>
              <a:rPr lang="en-US" sz="3200" dirty="0" smtClean="0">
                <a:solidFill>
                  <a:srgbClr val="0070C0"/>
                </a:solidFill>
                <a:latin typeface="Arial Black" pitchFamily="34" charset="0"/>
              </a:rPr>
              <a:t>100%</a:t>
            </a:r>
            <a:endParaRPr lang="en-US" sz="3200" dirty="0">
              <a:solidFill>
                <a:srgbClr val="0070C0"/>
              </a:solidFill>
              <a:latin typeface="Arial Black" pitchFamily="34" charset="0"/>
            </a:endParaRPr>
          </a:p>
        </p:txBody>
      </p:sp>
    </p:spTree>
    <p:extLst>
      <p:ext uri="{BB962C8B-B14F-4D97-AF65-F5344CB8AC3E}">
        <p14:creationId xmlns:p14="http://schemas.microsoft.com/office/powerpoint/2010/main" val="3087976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Extract 3"/>
          <p:cNvSpPr/>
          <p:nvPr/>
        </p:nvSpPr>
        <p:spPr>
          <a:xfrm>
            <a:off x="1143000" y="533400"/>
            <a:ext cx="6934200" cy="57150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133600" y="4572000"/>
            <a:ext cx="4953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124200"/>
            <a:ext cx="3124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86200" y="1828800"/>
            <a:ext cx="152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200" y="533400"/>
            <a:ext cx="2590800" cy="369332"/>
          </a:xfrm>
          <a:prstGeom prst="rect">
            <a:avLst/>
          </a:prstGeom>
          <a:noFill/>
        </p:spPr>
        <p:txBody>
          <a:bodyPr wrap="square" rtlCol="0">
            <a:spAutoFit/>
          </a:bodyPr>
          <a:lstStyle/>
          <a:p>
            <a:r>
              <a:rPr lang="en-US" dirty="0" smtClean="0">
                <a:solidFill>
                  <a:srgbClr val="0070C0"/>
                </a:solidFill>
                <a:latin typeface="Arial Black" pitchFamily="34" charset="0"/>
              </a:rPr>
              <a:t>Pyramid of Energy</a:t>
            </a:r>
            <a:endParaRPr lang="en-US" dirty="0">
              <a:solidFill>
                <a:srgbClr val="0070C0"/>
              </a:solidFill>
              <a:latin typeface="Arial Black" pitchFamily="34" charset="0"/>
            </a:endParaRPr>
          </a:p>
        </p:txBody>
      </p:sp>
      <p:sp>
        <p:nvSpPr>
          <p:cNvPr id="17" name="TextBox 16"/>
          <p:cNvSpPr txBox="1"/>
          <p:nvPr/>
        </p:nvSpPr>
        <p:spPr>
          <a:xfrm>
            <a:off x="152400" y="5239954"/>
            <a:ext cx="1676400" cy="584775"/>
          </a:xfrm>
          <a:prstGeom prst="rect">
            <a:avLst/>
          </a:prstGeom>
          <a:noFill/>
        </p:spPr>
        <p:txBody>
          <a:bodyPr wrap="square" rtlCol="0">
            <a:spAutoFit/>
          </a:bodyPr>
          <a:lstStyle/>
          <a:p>
            <a:r>
              <a:rPr lang="en-US" sz="3200" dirty="0" smtClean="0">
                <a:solidFill>
                  <a:srgbClr val="0070C0"/>
                </a:solidFill>
                <a:latin typeface="Arial Black" pitchFamily="34" charset="0"/>
              </a:rPr>
              <a:t>100%</a:t>
            </a:r>
            <a:endParaRPr lang="en-US" sz="3200" dirty="0">
              <a:solidFill>
                <a:srgbClr val="0070C0"/>
              </a:solidFill>
              <a:latin typeface="Arial Black" pitchFamily="34" charset="0"/>
            </a:endParaRPr>
          </a:p>
        </p:txBody>
      </p:sp>
      <p:sp>
        <p:nvSpPr>
          <p:cNvPr id="18" name="Right Arrow 17"/>
          <p:cNvSpPr/>
          <p:nvPr/>
        </p:nvSpPr>
        <p:spPr>
          <a:xfrm rot="18031456">
            <a:off x="1213732" y="4483383"/>
            <a:ext cx="930187" cy="44329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0070C0"/>
              </a:solidFill>
            </a:endParaRPr>
          </a:p>
        </p:txBody>
      </p:sp>
      <p:sp>
        <p:nvSpPr>
          <p:cNvPr id="19" name="Bent Arrow 18"/>
          <p:cNvSpPr/>
          <p:nvPr/>
        </p:nvSpPr>
        <p:spPr>
          <a:xfrm flipH="1">
            <a:off x="990600" y="4572000"/>
            <a:ext cx="304800" cy="381000"/>
          </a:xfrm>
          <a:prstGeom prst="bentArrow">
            <a:avLst>
              <a:gd name="adj1" fmla="val 25000"/>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0" y="4343400"/>
            <a:ext cx="1219200" cy="461665"/>
          </a:xfrm>
          <a:prstGeom prst="rect">
            <a:avLst/>
          </a:prstGeom>
          <a:noFill/>
        </p:spPr>
        <p:txBody>
          <a:bodyPr wrap="square" rtlCol="0">
            <a:spAutoFit/>
          </a:bodyPr>
          <a:lstStyle/>
          <a:p>
            <a:r>
              <a:rPr lang="en-US" sz="2400" dirty="0" smtClean="0">
                <a:solidFill>
                  <a:srgbClr val="0070C0"/>
                </a:solidFill>
                <a:latin typeface="Arial Black" pitchFamily="34" charset="0"/>
              </a:rPr>
              <a:t>90%</a:t>
            </a:r>
            <a:endParaRPr lang="en-US" sz="2400" dirty="0">
              <a:solidFill>
                <a:srgbClr val="0070C0"/>
              </a:solidFill>
              <a:latin typeface="Arial Black" pitchFamily="34" charset="0"/>
            </a:endParaRPr>
          </a:p>
        </p:txBody>
      </p:sp>
      <p:sp>
        <p:nvSpPr>
          <p:cNvPr id="21" name="TextBox 20"/>
          <p:cNvSpPr txBox="1"/>
          <p:nvPr/>
        </p:nvSpPr>
        <p:spPr>
          <a:xfrm>
            <a:off x="1447800" y="3657600"/>
            <a:ext cx="1219200" cy="523220"/>
          </a:xfrm>
          <a:prstGeom prst="rect">
            <a:avLst/>
          </a:prstGeom>
          <a:noFill/>
        </p:spPr>
        <p:txBody>
          <a:bodyPr wrap="square" rtlCol="0">
            <a:spAutoFit/>
          </a:bodyPr>
          <a:lstStyle/>
          <a:p>
            <a:r>
              <a:rPr lang="en-US" sz="2800" dirty="0" smtClean="0">
                <a:solidFill>
                  <a:srgbClr val="0070C0"/>
                </a:solidFill>
                <a:latin typeface="Arial Black" pitchFamily="34" charset="0"/>
              </a:rPr>
              <a:t>10%</a:t>
            </a:r>
            <a:endParaRPr lang="en-US" sz="2800" dirty="0">
              <a:solidFill>
                <a:srgbClr val="0070C0"/>
              </a:solidFill>
              <a:latin typeface="Arial Black" pitchFamily="34" charset="0"/>
            </a:endParaRPr>
          </a:p>
        </p:txBody>
      </p:sp>
      <p:sp>
        <p:nvSpPr>
          <p:cNvPr id="22" name="TextBox 21"/>
          <p:cNvSpPr txBox="1"/>
          <p:nvPr/>
        </p:nvSpPr>
        <p:spPr>
          <a:xfrm>
            <a:off x="1981200" y="3288268"/>
            <a:ext cx="5334000" cy="738664"/>
          </a:xfrm>
          <a:prstGeom prst="rect">
            <a:avLst/>
          </a:prstGeom>
          <a:noFill/>
        </p:spPr>
        <p:txBody>
          <a:bodyPr wrap="square" rtlCol="0">
            <a:spAutoFit/>
          </a:bodyPr>
          <a:lstStyle/>
          <a:p>
            <a:pPr algn="ctr"/>
            <a:r>
              <a:rPr lang="en-US" sz="2400" dirty="0" smtClean="0">
                <a:latin typeface="Arial Black" pitchFamily="34" charset="0"/>
              </a:rPr>
              <a:t>Primary Consumers-</a:t>
            </a:r>
          </a:p>
          <a:p>
            <a:endParaRPr lang="en-US" dirty="0"/>
          </a:p>
        </p:txBody>
      </p:sp>
      <p:sp>
        <p:nvSpPr>
          <p:cNvPr id="23" name="TextBox 22"/>
          <p:cNvSpPr txBox="1"/>
          <p:nvPr/>
        </p:nvSpPr>
        <p:spPr>
          <a:xfrm>
            <a:off x="2209800" y="4876800"/>
            <a:ext cx="5105400" cy="461665"/>
          </a:xfrm>
          <a:prstGeom prst="rect">
            <a:avLst/>
          </a:prstGeom>
          <a:noFill/>
        </p:spPr>
        <p:txBody>
          <a:bodyPr wrap="square" rtlCol="0">
            <a:spAutoFit/>
          </a:bodyPr>
          <a:lstStyle/>
          <a:p>
            <a:pPr algn="ctr"/>
            <a:r>
              <a:rPr lang="en-US" sz="2400" dirty="0" smtClean="0">
                <a:latin typeface="Arial Black" pitchFamily="34" charset="0"/>
              </a:rPr>
              <a:t>Producers</a:t>
            </a:r>
            <a:endParaRPr lang="en-US" dirty="0"/>
          </a:p>
        </p:txBody>
      </p:sp>
    </p:spTree>
    <p:extLst>
      <p:ext uri="{BB962C8B-B14F-4D97-AF65-F5344CB8AC3E}">
        <p14:creationId xmlns:p14="http://schemas.microsoft.com/office/powerpoint/2010/main" val="2649118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Extract 3"/>
          <p:cNvSpPr/>
          <p:nvPr/>
        </p:nvSpPr>
        <p:spPr>
          <a:xfrm>
            <a:off x="838200" y="228600"/>
            <a:ext cx="8305800" cy="60960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828800" y="4876800"/>
            <a:ext cx="63627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95600" y="3352800"/>
            <a:ext cx="42672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800" y="2057400"/>
            <a:ext cx="2514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19233" y="5461575"/>
            <a:ext cx="5105400" cy="461665"/>
          </a:xfrm>
          <a:prstGeom prst="rect">
            <a:avLst/>
          </a:prstGeom>
          <a:noFill/>
        </p:spPr>
        <p:txBody>
          <a:bodyPr wrap="square" rtlCol="0">
            <a:spAutoFit/>
          </a:bodyPr>
          <a:lstStyle/>
          <a:p>
            <a:pPr algn="ctr"/>
            <a:r>
              <a:rPr lang="en-US" sz="2400" dirty="0" smtClean="0">
                <a:latin typeface="Arial Black" pitchFamily="34" charset="0"/>
              </a:rPr>
              <a:t>Producers-</a:t>
            </a:r>
            <a:endParaRPr lang="en-US" dirty="0"/>
          </a:p>
        </p:txBody>
      </p:sp>
      <p:sp>
        <p:nvSpPr>
          <p:cNvPr id="16" name="TextBox 15"/>
          <p:cNvSpPr txBox="1"/>
          <p:nvPr/>
        </p:nvSpPr>
        <p:spPr>
          <a:xfrm>
            <a:off x="838200" y="533400"/>
            <a:ext cx="2590800" cy="369332"/>
          </a:xfrm>
          <a:prstGeom prst="rect">
            <a:avLst/>
          </a:prstGeom>
          <a:noFill/>
        </p:spPr>
        <p:txBody>
          <a:bodyPr wrap="square" rtlCol="0">
            <a:spAutoFit/>
          </a:bodyPr>
          <a:lstStyle/>
          <a:p>
            <a:r>
              <a:rPr lang="en-US" dirty="0" smtClean="0">
                <a:latin typeface="Arial Black" pitchFamily="34" charset="0"/>
              </a:rPr>
              <a:t>Pyramid of Energy</a:t>
            </a:r>
            <a:endParaRPr lang="en-US" dirty="0">
              <a:latin typeface="Arial Black" pitchFamily="34" charset="0"/>
            </a:endParaRPr>
          </a:p>
        </p:txBody>
      </p:sp>
      <p:sp>
        <p:nvSpPr>
          <p:cNvPr id="17" name="TextBox 16"/>
          <p:cNvSpPr txBox="1"/>
          <p:nvPr/>
        </p:nvSpPr>
        <p:spPr>
          <a:xfrm>
            <a:off x="152400" y="5105400"/>
            <a:ext cx="1676400" cy="584775"/>
          </a:xfrm>
          <a:prstGeom prst="rect">
            <a:avLst/>
          </a:prstGeom>
          <a:noFill/>
        </p:spPr>
        <p:txBody>
          <a:bodyPr wrap="square" rtlCol="0">
            <a:spAutoFit/>
          </a:bodyPr>
          <a:lstStyle/>
          <a:p>
            <a:r>
              <a:rPr lang="en-US" sz="3200" dirty="0" smtClean="0">
                <a:solidFill>
                  <a:srgbClr val="0070C0"/>
                </a:solidFill>
                <a:latin typeface="Arial Black" pitchFamily="34" charset="0"/>
              </a:rPr>
              <a:t>100%</a:t>
            </a:r>
            <a:endParaRPr lang="en-US" sz="3200" dirty="0">
              <a:solidFill>
                <a:srgbClr val="0070C0"/>
              </a:solidFill>
              <a:latin typeface="Arial Black" pitchFamily="34" charset="0"/>
            </a:endParaRPr>
          </a:p>
        </p:txBody>
      </p:sp>
      <p:sp>
        <p:nvSpPr>
          <p:cNvPr id="18" name="Right Arrow 17"/>
          <p:cNvSpPr/>
          <p:nvPr/>
        </p:nvSpPr>
        <p:spPr>
          <a:xfrm rot="18031456">
            <a:off x="1213732" y="4483383"/>
            <a:ext cx="930187" cy="44329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Bent Arrow 18"/>
          <p:cNvSpPr/>
          <p:nvPr/>
        </p:nvSpPr>
        <p:spPr>
          <a:xfrm flipH="1">
            <a:off x="990600" y="4572000"/>
            <a:ext cx="304800" cy="381000"/>
          </a:xfrm>
          <a:prstGeom prst="bentArrow">
            <a:avLst>
              <a:gd name="adj1" fmla="val 25000"/>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0" y="4343400"/>
            <a:ext cx="1219200" cy="461665"/>
          </a:xfrm>
          <a:prstGeom prst="rect">
            <a:avLst/>
          </a:prstGeom>
          <a:noFill/>
        </p:spPr>
        <p:txBody>
          <a:bodyPr wrap="square" rtlCol="0">
            <a:spAutoFit/>
          </a:bodyPr>
          <a:lstStyle/>
          <a:p>
            <a:r>
              <a:rPr lang="en-US" sz="2400" dirty="0" smtClean="0">
                <a:solidFill>
                  <a:srgbClr val="0070C0"/>
                </a:solidFill>
                <a:latin typeface="Arial Black" pitchFamily="34" charset="0"/>
              </a:rPr>
              <a:t>90%</a:t>
            </a:r>
            <a:endParaRPr lang="en-US" sz="2400" dirty="0">
              <a:solidFill>
                <a:srgbClr val="0070C0"/>
              </a:solidFill>
              <a:latin typeface="Arial Black" pitchFamily="34" charset="0"/>
            </a:endParaRPr>
          </a:p>
        </p:txBody>
      </p:sp>
      <p:sp>
        <p:nvSpPr>
          <p:cNvPr id="21" name="TextBox 20"/>
          <p:cNvSpPr txBox="1"/>
          <p:nvPr/>
        </p:nvSpPr>
        <p:spPr>
          <a:xfrm>
            <a:off x="2362200" y="2133600"/>
            <a:ext cx="990600" cy="523220"/>
          </a:xfrm>
          <a:prstGeom prst="rect">
            <a:avLst/>
          </a:prstGeom>
          <a:noFill/>
        </p:spPr>
        <p:txBody>
          <a:bodyPr wrap="square" rtlCol="0">
            <a:spAutoFit/>
          </a:bodyPr>
          <a:lstStyle/>
          <a:p>
            <a:r>
              <a:rPr lang="en-US" sz="2800" dirty="0" smtClean="0">
                <a:solidFill>
                  <a:srgbClr val="0070C0"/>
                </a:solidFill>
                <a:latin typeface="Arial Black" pitchFamily="34" charset="0"/>
              </a:rPr>
              <a:t>1%</a:t>
            </a:r>
            <a:endParaRPr lang="en-US" sz="2800" dirty="0">
              <a:solidFill>
                <a:srgbClr val="0070C0"/>
              </a:solidFill>
              <a:latin typeface="Arial Black" pitchFamily="34" charset="0"/>
            </a:endParaRPr>
          </a:p>
        </p:txBody>
      </p:sp>
      <p:sp>
        <p:nvSpPr>
          <p:cNvPr id="22" name="Right Arrow 21"/>
          <p:cNvSpPr/>
          <p:nvPr/>
        </p:nvSpPr>
        <p:spPr>
          <a:xfrm rot="18031456">
            <a:off x="2019461" y="3110965"/>
            <a:ext cx="930187" cy="44329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Bent Arrow 22"/>
          <p:cNvSpPr/>
          <p:nvPr/>
        </p:nvSpPr>
        <p:spPr>
          <a:xfrm flipH="1">
            <a:off x="1905000" y="2971800"/>
            <a:ext cx="304800" cy="381000"/>
          </a:xfrm>
          <a:prstGeom prst="bentArrow">
            <a:avLst>
              <a:gd name="adj1" fmla="val 25000"/>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3200400" y="2720229"/>
            <a:ext cx="3543300" cy="400110"/>
          </a:xfrm>
          <a:prstGeom prst="rect">
            <a:avLst/>
          </a:prstGeom>
          <a:noFill/>
        </p:spPr>
        <p:txBody>
          <a:bodyPr wrap="square" rtlCol="0">
            <a:spAutoFit/>
          </a:bodyPr>
          <a:lstStyle/>
          <a:p>
            <a:r>
              <a:rPr lang="en-US" sz="2000" dirty="0" smtClean="0">
                <a:latin typeface="Arial Black" pitchFamily="34" charset="0"/>
              </a:rPr>
              <a:t>Secondary Consumers-</a:t>
            </a:r>
            <a:endParaRPr lang="en-US" dirty="0"/>
          </a:p>
        </p:txBody>
      </p:sp>
      <p:sp>
        <p:nvSpPr>
          <p:cNvPr id="34" name="TextBox 33"/>
          <p:cNvSpPr txBox="1"/>
          <p:nvPr/>
        </p:nvSpPr>
        <p:spPr>
          <a:xfrm>
            <a:off x="1600200" y="3810000"/>
            <a:ext cx="1219200" cy="523220"/>
          </a:xfrm>
          <a:prstGeom prst="rect">
            <a:avLst/>
          </a:prstGeom>
          <a:noFill/>
        </p:spPr>
        <p:txBody>
          <a:bodyPr wrap="square" rtlCol="0">
            <a:spAutoFit/>
          </a:bodyPr>
          <a:lstStyle/>
          <a:p>
            <a:r>
              <a:rPr lang="en-US" sz="2800" dirty="0" smtClean="0">
                <a:solidFill>
                  <a:srgbClr val="0070C0"/>
                </a:solidFill>
                <a:latin typeface="Arial Black" pitchFamily="34" charset="0"/>
              </a:rPr>
              <a:t>10%</a:t>
            </a:r>
            <a:endParaRPr lang="en-US" sz="2800" dirty="0">
              <a:solidFill>
                <a:srgbClr val="0070C0"/>
              </a:solidFill>
              <a:latin typeface="Arial Black" pitchFamily="34" charset="0"/>
            </a:endParaRPr>
          </a:p>
        </p:txBody>
      </p:sp>
      <p:sp>
        <p:nvSpPr>
          <p:cNvPr id="36" name="TextBox 35"/>
          <p:cNvSpPr txBox="1"/>
          <p:nvPr/>
        </p:nvSpPr>
        <p:spPr>
          <a:xfrm>
            <a:off x="914400" y="2743200"/>
            <a:ext cx="838200" cy="461665"/>
          </a:xfrm>
          <a:prstGeom prst="rect">
            <a:avLst/>
          </a:prstGeom>
          <a:noFill/>
        </p:spPr>
        <p:txBody>
          <a:bodyPr wrap="square" rtlCol="0">
            <a:spAutoFit/>
          </a:bodyPr>
          <a:lstStyle/>
          <a:p>
            <a:r>
              <a:rPr lang="en-US" sz="2400" dirty="0" smtClean="0">
                <a:solidFill>
                  <a:srgbClr val="0070C0"/>
                </a:solidFill>
                <a:latin typeface="Arial Black" pitchFamily="34" charset="0"/>
              </a:rPr>
              <a:t>9%</a:t>
            </a:r>
            <a:endParaRPr lang="en-US" sz="2400" dirty="0">
              <a:solidFill>
                <a:srgbClr val="0070C0"/>
              </a:solidFill>
              <a:latin typeface="Arial Black" pitchFamily="34" charset="0"/>
            </a:endParaRPr>
          </a:p>
        </p:txBody>
      </p:sp>
      <p:sp>
        <p:nvSpPr>
          <p:cNvPr id="37" name="TextBox 36"/>
          <p:cNvSpPr txBox="1"/>
          <p:nvPr/>
        </p:nvSpPr>
        <p:spPr>
          <a:xfrm>
            <a:off x="2797791" y="4016991"/>
            <a:ext cx="5334000" cy="461665"/>
          </a:xfrm>
          <a:prstGeom prst="rect">
            <a:avLst/>
          </a:prstGeom>
          <a:noFill/>
        </p:spPr>
        <p:txBody>
          <a:bodyPr wrap="square" rtlCol="0">
            <a:spAutoFit/>
          </a:bodyPr>
          <a:lstStyle/>
          <a:p>
            <a:r>
              <a:rPr lang="en-US" sz="2400" dirty="0" smtClean="0">
                <a:latin typeface="Arial Black" pitchFamily="34" charset="0"/>
              </a:rPr>
              <a:t>Primary Consumers</a:t>
            </a:r>
            <a:endParaRPr lang="en-US" dirty="0"/>
          </a:p>
        </p:txBody>
      </p:sp>
    </p:spTree>
    <p:extLst>
      <p:ext uri="{BB962C8B-B14F-4D97-AF65-F5344CB8AC3E}">
        <p14:creationId xmlns:p14="http://schemas.microsoft.com/office/powerpoint/2010/main" val="13828057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249</TotalTime>
  <Words>1203</Words>
  <Application>Microsoft Office PowerPoint</Application>
  <PresentationFormat>On-screen Show (4:3)</PresentationFormat>
  <Paragraphs>189</Paragraphs>
  <Slides>32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Equity</vt:lpstr>
      <vt:lpstr>Bitmap Image</vt:lpstr>
      <vt:lpstr>ENERGY FLOW THROUGH TROPHIC LEVELS.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Ecological Pyramids</vt:lpstr>
      <vt:lpstr>Symbiosis</vt:lpstr>
      <vt:lpstr>Symbiosis</vt:lpstr>
      <vt:lpstr>Symbiosis</vt:lpstr>
      <vt:lpstr>Symbiosis</vt:lpstr>
      <vt:lpstr>Symbiosis</vt:lpstr>
      <vt:lpstr>Predation-one organism kills another  </vt:lpstr>
      <vt:lpstr>Symbiosis</vt:lpstr>
      <vt:lpstr>Symbiosis</vt:lpstr>
      <vt:lpstr>Symbiosis</vt:lpstr>
      <vt:lpstr>COMMUNITY INTERACTIONS</vt:lpstr>
      <vt:lpstr>COMMUNITY INTERACTIONS</vt:lpstr>
      <vt:lpstr>COMMUNITY 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Symbioitic Sorting Cards You may work with your lab partner.  Do not move seats!!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FLOW THROUGH TROPHIC LEVLES.</dc:title>
  <dc:creator>Tracy</dc:creator>
  <cp:lastModifiedBy>AISD Employee</cp:lastModifiedBy>
  <cp:revision>26</cp:revision>
  <dcterms:created xsi:type="dcterms:W3CDTF">2013-02-28T02:44:12Z</dcterms:created>
  <dcterms:modified xsi:type="dcterms:W3CDTF">2014-02-26T15:08:20Z</dcterms:modified>
</cp:coreProperties>
</file>