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6" r:id="rId2"/>
    <p:sldId id="297" r:id="rId3"/>
    <p:sldId id="298" r:id="rId4"/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99" r:id="rId13"/>
    <p:sldId id="300" r:id="rId14"/>
    <p:sldId id="265" r:id="rId15"/>
    <p:sldId id="266" r:id="rId16"/>
    <p:sldId id="267" r:id="rId17"/>
    <p:sldId id="268" r:id="rId18"/>
    <p:sldId id="273" r:id="rId19"/>
    <p:sldId id="270" r:id="rId20"/>
    <p:sldId id="272" r:id="rId21"/>
    <p:sldId id="276" r:id="rId22"/>
    <p:sldId id="277" r:id="rId23"/>
    <p:sldId id="301" r:id="rId24"/>
    <p:sldId id="275" r:id="rId25"/>
    <p:sldId id="280" r:id="rId26"/>
    <p:sldId id="281" r:id="rId27"/>
    <p:sldId id="302" r:id="rId28"/>
    <p:sldId id="283" r:id="rId29"/>
    <p:sldId id="285" r:id="rId30"/>
    <p:sldId id="303" r:id="rId31"/>
    <p:sldId id="289" r:id="rId32"/>
    <p:sldId id="290" r:id="rId33"/>
    <p:sldId id="295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93B6E4-216B-4762-9B78-363A4903FFA0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D822FD-84DE-4AE3-B9D4-AF9D87783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63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5AD1D1-E6CA-4827-AAA2-14C629FB5168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480531-BEDB-42FE-9CA6-D7B49BBEA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E6731-BDF0-4B06-A2E7-935A310BD1F5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80531-BEDB-42FE-9CA6-D7B49BBEAC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0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8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6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2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2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8072C-C8F1-41B9-96A2-07C58B0E36D6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9971-EDDB-49EF-9AAC-46FA1050F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come 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Pick up the scantron from the front</a:t>
            </a:r>
          </a:p>
          <a:p>
            <a:r>
              <a:rPr lang="en-US" sz="4400" dirty="0" smtClean="0"/>
              <a:t>Turn in the DNA fingerprinting worksheet if you didn’t at the end of the last class</a:t>
            </a:r>
          </a:p>
          <a:p>
            <a:r>
              <a:rPr lang="en-US" sz="4400" dirty="0" smtClean="0"/>
              <a:t>Have your binder open to #41 cellular respiration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16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3048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Which of the following statements about enzymes is true?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a. Enzymes </a:t>
            </a:r>
            <a:r>
              <a:rPr lang="en-US" sz="4000" b="1" dirty="0"/>
              <a:t>are proteins	</a:t>
            </a:r>
          </a:p>
          <a:p>
            <a:r>
              <a:rPr lang="en-US" sz="4000" b="1" dirty="0" smtClean="0"/>
              <a:t>b. Enzymes </a:t>
            </a:r>
            <a:r>
              <a:rPr lang="en-US" sz="4000" b="1" dirty="0"/>
              <a:t>work best at a specified </a:t>
            </a:r>
            <a:r>
              <a:rPr lang="en-US" sz="4000" b="1" dirty="0" smtClean="0"/>
              <a:t>  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</a:t>
            </a:r>
            <a:r>
              <a:rPr lang="en-US" sz="4000" b="1" dirty="0" err="1" smtClean="0"/>
              <a:t>pH</a:t>
            </a:r>
            <a:r>
              <a:rPr lang="en-US" sz="4000" b="1" dirty="0" err="1"/>
              <a:t>.</a:t>
            </a:r>
            <a:r>
              <a:rPr lang="en-US" sz="4000" b="1" dirty="0"/>
              <a:t>		</a:t>
            </a:r>
          </a:p>
          <a:p>
            <a:r>
              <a:rPr lang="en-US" sz="4000" b="1" dirty="0" smtClean="0"/>
              <a:t>c. Enzymes </a:t>
            </a:r>
            <a:r>
              <a:rPr lang="en-US" sz="4000" b="1" dirty="0"/>
              <a:t>work best in a specified </a:t>
            </a:r>
            <a:r>
              <a:rPr lang="en-US" sz="4000" b="1" dirty="0" smtClean="0"/>
              <a:t>  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range </a:t>
            </a:r>
            <a:r>
              <a:rPr lang="en-US" sz="4000" b="1" dirty="0"/>
              <a:t>of </a:t>
            </a:r>
            <a:r>
              <a:rPr lang="en-US" sz="4000" b="1" dirty="0" smtClean="0"/>
              <a:t>temperatures</a:t>
            </a:r>
          </a:p>
          <a:p>
            <a:r>
              <a:rPr lang="en-US" sz="4000" b="1" dirty="0" smtClean="0"/>
              <a:t>d. All of these</a:t>
            </a:r>
            <a:endParaRPr lang="en-US" sz="4000" b="1" dirty="0"/>
          </a:p>
        </p:txBody>
      </p:sp>
      <p:sp>
        <p:nvSpPr>
          <p:cNvPr id="3" name="Oval 2"/>
          <p:cNvSpPr/>
          <p:nvPr/>
        </p:nvSpPr>
        <p:spPr>
          <a:xfrm>
            <a:off x="87086" y="5142454"/>
            <a:ext cx="4191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Amino acid is to protein as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a. fat </a:t>
            </a:r>
            <a:r>
              <a:rPr lang="en-US" sz="4000" b="1" dirty="0"/>
              <a:t>is to lipid.	</a:t>
            </a:r>
            <a:endParaRPr lang="en-US" sz="4000" b="1" dirty="0" smtClean="0"/>
          </a:p>
          <a:p>
            <a:r>
              <a:rPr lang="en-US" sz="4000" b="1" dirty="0" smtClean="0"/>
              <a:t>b. sugar </a:t>
            </a:r>
            <a:r>
              <a:rPr lang="en-US" sz="4000" b="1" dirty="0"/>
              <a:t>is to fat.	</a:t>
            </a:r>
          </a:p>
          <a:p>
            <a:r>
              <a:rPr lang="en-US" sz="4000" b="1" dirty="0" smtClean="0"/>
              <a:t>c. simple </a:t>
            </a:r>
            <a:r>
              <a:rPr lang="en-US" sz="4000" b="1" dirty="0"/>
              <a:t>sugar is to starch.	</a:t>
            </a:r>
            <a:endParaRPr lang="en-US" sz="4000" b="1" dirty="0" smtClean="0"/>
          </a:p>
          <a:p>
            <a:r>
              <a:rPr lang="en-US" sz="4000" b="1" dirty="0" smtClean="0"/>
              <a:t>d. DNA </a:t>
            </a:r>
            <a:r>
              <a:rPr lang="en-US" sz="4000" b="1" dirty="0"/>
              <a:t>is to RNA.</a:t>
            </a:r>
          </a:p>
        </p:txBody>
      </p:sp>
      <p:sp>
        <p:nvSpPr>
          <p:cNvPr id="3" name="Oval 2"/>
          <p:cNvSpPr/>
          <p:nvPr/>
        </p:nvSpPr>
        <p:spPr>
          <a:xfrm>
            <a:off x="653142" y="3810000"/>
            <a:ext cx="6128657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0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bonds the nitrogen bases together?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38200" y="685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906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 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1524000" y="2108200"/>
            <a:ext cx="1651000" cy="4737100"/>
            <a:chOff x="152" y="624"/>
            <a:chExt cx="1848" cy="3688"/>
          </a:xfrm>
        </p:grpSpPr>
        <p:sp>
          <p:nvSpPr>
            <p:cNvPr id="15419" name="Line 6"/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Line 7"/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Oval 8"/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2" name="Oval 9"/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3" name="Oval 10"/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24" name="Line 11"/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Line 12"/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Line 13"/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Line 14"/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Line 15"/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Line 16"/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Line 17"/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Rectangle 18"/>
            <p:cNvSpPr>
              <a:spLocks noChangeArrowheads="1"/>
            </p:cNvSpPr>
            <p:nvPr/>
          </p:nvSpPr>
          <p:spPr bwMode="auto">
            <a:xfrm>
              <a:off x="327" y="2698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P</a:t>
              </a:r>
            </a:p>
          </p:txBody>
        </p:sp>
        <p:sp>
          <p:nvSpPr>
            <p:cNvPr id="15432" name="Rectangle 19"/>
            <p:cNvSpPr>
              <a:spLocks noChangeArrowheads="1"/>
            </p:cNvSpPr>
            <p:nvPr/>
          </p:nvSpPr>
          <p:spPr bwMode="auto">
            <a:xfrm>
              <a:off x="327" y="1498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P</a:t>
              </a:r>
            </a:p>
          </p:txBody>
        </p:sp>
        <p:sp>
          <p:nvSpPr>
            <p:cNvPr id="15433" name="Rectangle 20"/>
            <p:cNvSpPr>
              <a:spLocks noChangeArrowheads="1"/>
            </p:cNvSpPr>
            <p:nvPr/>
          </p:nvSpPr>
          <p:spPr bwMode="auto">
            <a:xfrm>
              <a:off x="279" y="3850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P</a:t>
              </a:r>
            </a:p>
          </p:txBody>
        </p:sp>
        <p:sp>
          <p:nvSpPr>
            <p:cNvPr id="15434" name="Line 21"/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5" name="Rectangle 22"/>
            <p:cNvSpPr>
              <a:spLocks noChangeArrowheads="1"/>
            </p:cNvSpPr>
            <p:nvPr/>
          </p:nvSpPr>
          <p:spPr bwMode="auto">
            <a:xfrm>
              <a:off x="1248" y="672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b="1"/>
                <a:t>O</a:t>
              </a:r>
            </a:p>
          </p:txBody>
        </p:sp>
        <p:sp>
          <p:nvSpPr>
            <p:cNvPr id="15436" name="Rectangle 23"/>
            <p:cNvSpPr>
              <a:spLocks noChangeArrowheads="1"/>
            </p:cNvSpPr>
            <p:nvPr/>
          </p:nvSpPr>
          <p:spPr bwMode="auto">
            <a:xfrm>
              <a:off x="1248" y="1872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b="1"/>
                <a:t>O</a:t>
              </a:r>
            </a:p>
          </p:txBody>
        </p:sp>
        <p:sp>
          <p:nvSpPr>
            <p:cNvPr id="15437" name="Rectangle 24"/>
            <p:cNvSpPr>
              <a:spLocks noChangeArrowheads="1"/>
            </p:cNvSpPr>
            <p:nvPr/>
          </p:nvSpPr>
          <p:spPr bwMode="auto">
            <a:xfrm>
              <a:off x="1248" y="3216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b="1"/>
                <a:t>O</a:t>
              </a:r>
            </a:p>
          </p:txBody>
        </p:sp>
        <p:sp>
          <p:nvSpPr>
            <p:cNvPr id="15438" name="Rectangle 25"/>
            <p:cNvSpPr>
              <a:spLocks noChangeArrowheads="1"/>
            </p:cNvSpPr>
            <p:nvPr/>
          </p:nvSpPr>
          <p:spPr bwMode="auto">
            <a:xfrm>
              <a:off x="1527" y="201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15439" name="Rectangle 26"/>
            <p:cNvSpPr>
              <a:spLocks noChangeArrowheads="1"/>
            </p:cNvSpPr>
            <p:nvPr/>
          </p:nvSpPr>
          <p:spPr bwMode="auto">
            <a:xfrm>
              <a:off x="1575" y="249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2</a:t>
              </a:r>
            </a:p>
          </p:txBody>
        </p:sp>
        <p:sp>
          <p:nvSpPr>
            <p:cNvPr id="15440" name="Rectangle 27"/>
            <p:cNvSpPr>
              <a:spLocks noChangeArrowheads="1"/>
            </p:cNvSpPr>
            <p:nvPr/>
          </p:nvSpPr>
          <p:spPr bwMode="auto">
            <a:xfrm>
              <a:off x="1095" y="2592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15441" name="Rectangle 28"/>
            <p:cNvSpPr>
              <a:spLocks noChangeArrowheads="1"/>
            </p:cNvSpPr>
            <p:nvPr/>
          </p:nvSpPr>
          <p:spPr bwMode="auto">
            <a:xfrm>
              <a:off x="903" y="225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4</a:t>
              </a:r>
            </a:p>
          </p:txBody>
        </p:sp>
        <p:sp>
          <p:nvSpPr>
            <p:cNvPr id="15442" name="Rectangle 29"/>
            <p:cNvSpPr>
              <a:spLocks noChangeArrowheads="1"/>
            </p:cNvSpPr>
            <p:nvPr/>
          </p:nvSpPr>
          <p:spPr bwMode="auto">
            <a:xfrm>
              <a:off x="903" y="182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5</a:t>
              </a:r>
            </a:p>
          </p:txBody>
        </p:sp>
        <p:sp>
          <p:nvSpPr>
            <p:cNvPr id="15443" name="Rectangle 30"/>
            <p:cNvSpPr>
              <a:spLocks noChangeArrowheads="1"/>
            </p:cNvSpPr>
            <p:nvPr/>
          </p:nvSpPr>
          <p:spPr bwMode="auto">
            <a:xfrm>
              <a:off x="951" y="3120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5</a:t>
              </a:r>
            </a:p>
          </p:txBody>
        </p:sp>
        <p:sp>
          <p:nvSpPr>
            <p:cNvPr id="15444" name="Rectangle 31"/>
            <p:cNvSpPr>
              <a:spLocks noChangeArrowheads="1"/>
            </p:cNvSpPr>
            <p:nvPr/>
          </p:nvSpPr>
          <p:spPr bwMode="auto">
            <a:xfrm>
              <a:off x="1095" y="393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15445" name="Rectangle 32"/>
            <p:cNvSpPr>
              <a:spLocks noChangeArrowheads="1"/>
            </p:cNvSpPr>
            <p:nvPr/>
          </p:nvSpPr>
          <p:spPr bwMode="auto">
            <a:xfrm>
              <a:off x="1047" y="1392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15446" name="Line 33"/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Line 34"/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Rectangle 35"/>
            <p:cNvSpPr>
              <a:spLocks noChangeArrowheads="1"/>
            </p:cNvSpPr>
            <p:nvPr/>
          </p:nvSpPr>
          <p:spPr bwMode="auto">
            <a:xfrm>
              <a:off x="951" y="62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5</a:t>
              </a:r>
            </a:p>
          </p:txBody>
        </p:sp>
        <p:sp>
          <p:nvSpPr>
            <p:cNvPr id="15449" name="AutoShape 36"/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0" name="AutoShape 37"/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51" name="AutoShape 38"/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75" name="Group 39"/>
          <p:cNvGrpSpPr>
            <a:grpSpLocks/>
          </p:cNvGrpSpPr>
          <p:nvPr/>
        </p:nvGrpSpPr>
        <p:grpSpPr bwMode="auto">
          <a:xfrm>
            <a:off x="5867400" y="2133600"/>
            <a:ext cx="1752600" cy="4699000"/>
            <a:chOff x="3696" y="656"/>
            <a:chExt cx="1864" cy="3648"/>
          </a:xfrm>
        </p:grpSpPr>
        <p:sp>
          <p:nvSpPr>
            <p:cNvPr id="15386" name="Line 40"/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41"/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42"/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9" name="Oval 43"/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0" name="Oval 44"/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1" name="Line 45"/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Line 46"/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Line 47"/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Line 48"/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Line 49"/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Line 50"/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Line 51"/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52"/>
            <p:cNvSpPr>
              <a:spLocks noChangeArrowheads="1"/>
            </p:cNvSpPr>
            <p:nvPr/>
          </p:nvSpPr>
          <p:spPr bwMode="auto">
            <a:xfrm>
              <a:off x="5079" y="1498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P</a:t>
              </a:r>
            </a:p>
          </p:txBody>
        </p:sp>
        <p:sp>
          <p:nvSpPr>
            <p:cNvPr id="15399" name="Rectangle 53"/>
            <p:cNvSpPr>
              <a:spLocks noChangeArrowheads="1"/>
            </p:cNvSpPr>
            <p:nvPr/>
          </p:nvSpPr>
          <p:spPr bwMode="auto">
            <a:xfrm>
              <a:off x="5175" y="2794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P</a:t>
              </a:r>
            </a:p>
          </p:txBody>
        </p:sp>
        <p:sp>
          <p:nvSpPr>
            <p:cNvPr id="15400" name="Rectangle 54"/>
            <p:cNvSpPr>
              <a:spLocks noChangeArrowheads="1"/>
            </p:cNvSpPr>
            <p:nvPr/>
          </p:nvSpPr>
          <p:spPr bwMode="auto">
            <a:xfrm>
              <a:off x="5127" y="3802"/>
              <a:ext cx="26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P</a:t>
              </a:r>
            </a:p>
          </p:txBody>
        </p:sp>
        <p:sp>
          <p:nvSpPr>
            <p:cNvPr id="15401" name="Line 55"/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Line 56"/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Rectangle 57"/>
            <p:cNvSpPr>
              <a:spLocks noChangeArrowheads="1"/>
            </p:cNvSpPr>
            <p:nvPr/>
          </p:nvSpPr>
          <p:spPr bwMode="auto">
            <a:xfrm>
              <a:off x="4368" y="3648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b="1"/>
                <a:t>O</a:t>
              </a:r>
            </a:p>
          </p:txBody>
        </p:sp>
        <p:sp>
          <p:nvSpPr>
            <p:cNvPr id="15404" name="Rectangle 58"/>
            <p:cNvSpPr>
              <a:spLocks noChangeArrowheads="1"/>
            </p:cNvSpPr>
            <p:nvPr/>
          </p:nvSpPr>
          <p:spPr bwMode="auto">
            <a:xfrm>
              <a:off x="4416" y="2688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b="1"/>
                <a:t>O</a:t>
              </a:r>
            </a:p>
          </p:txBody>
        </p:sp>
        <p:sp>
          <p:nvSpPr>
            <p:cNvPr id="15405" name="Rectangle 59"/>
            <p:cNvSpPr>
              <a:spLocks noChangeArrowheads="1"/>
            </p:cNvSpPr>
            <p:nvPr/>
          </p:nvSpPr>
          <p:spPr bwMode="auto">
            <a:xfrm>
              <a:off x="4320" y="1440"/>
              <a:ext cx="22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b="1"/>
                <a:t>O</a:t>
              </a:r>
            </a:p>
          </p:txBody>
        </p:sp>
        <p:sp>
          <p:nvSpPr>
            <p:cNvPr id="15406" name="Rectangle 60"/>
            <p:cNvSpPr>
              <a:spLocks noChangeArrowheads="1"/>
            </p:cNvSpPr>
            <p:nvPr/>
          </p:nvSpPr>
          <p:spPr bwMode="auto">
            <a:xfrm>
              <a:off x="4023" y="249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15407" name="Rectangle 61"/>
            <p:cNvSpPr>
              <a:spLocks noChangeArrowheads="1"/>
            </p:cNvSpPr>
            <p:nvPr/>
          </p:nvSpPr>
          <p:spPr bwMode="auto">
            <a:xfrm>
              <a:off x="4071" y="206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2</a:t>
              </a:r>
            </a:p>
          </p:txBody>
        </p:sp>
        <p:sp>
          <p:nvSpPr>
            <p:cNvPr id="15408" name="Rectangle 62"/>
            <p:cNvSpPr>
              <a:spLocks noChangeArrowheads="1"/>
            </p:cNvSpPr>
            <p:nvPr/>
          </p:nvSpPr>
          <p:spPr bwMode="auto">
            <a:xfrm>
              <a:off x="4503" y="201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15409" name="Rectangle 63"/>
            <p:cNvSpPr>
              <a:spLocks noChangeArrowheads="1"/>
            </p:cNvSpPr>
            <p:nvPr/>
          </p:nvSpPr>
          <p:spPr bwMode="auto">
            <a:xfrm>
              <a:off x="4743" y="230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4</a:t>
              </a:r>
            </a:p>
          </p:txBody>
        </p:sp>
        <p:sp>
          <p:nvSpPr>
            <p:cNvPr id="15410" name="Rectangle 64"/>
            <p:cNvSpPr>
              <a:spLocks noChangeArrowheads="1"/>
            </p:cNvSpPr>
            <p:nvPr/>
          </p:nvSpPr>
          <p:spPr bwMode="auto">
            <a:xfrm>
              <a:off x="4743" y="2640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5</a:t>
              </a:r>
            </a:p>
          </p:txBody>
        </p:sp>
        <p:sp>
          <p:nvSpPr>
            <p:cNvPr id="15411" name="Rectangle 65"/>
            <p:cNvSpPr>
              <a:spLocks noChangeArrowheads="1"/>
            </p:cNvSpPr>
            <p:nvPr/>
          </p:nvSpPr>
          <p:spPr bwMode="auto">
            <a:xfrm>
              <a:off x="4647" y="3744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5</a:t>
              </a:r>
            </a:p>
          </p:txBody>
        </p:sp>
        <p:sp>
          <p:nvSpPr>
            <p:cNvPr id="15412" name="Rectangle 66"/>
            <p:cNvSpPr>
              <a:spLocks noChangeArrowheads="1"/>
            </p:cNvSpPr>
            <p:nvPr/>
          </p:nvSpPr>
          <p:spPr bwMode="auto">
            <a:xfrm>
              <a:off x="4503" y="297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15413" name="Rectangle 67"/>
            <p:cNvSpPr>
              <a:spLocks noChangeArrowheads="1"/>
            </p:cNvSpPr>
            <p:nvPr/>
          </p:nvSpPr>
          <p:spPr bwMode="auto">
            <a:xfrm>
              <a:off x="4551" y="1536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5</a:t>
              </a:r>
            </a:p>
          </p:txBody>
        </p:sp>
        <p:sp>
          <p:nvSpPr>
            <p:cNvPr id="15414" name="Line 68"/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Rectangle 69"/>
            <p:cNvSpPr>
              <a:spLocks noChangeArrowheads="1"/>
            </p:cNvSpPr>
            <p:nvPr/>
          </p:nvSpPr>
          <p:spPr bwMode="auto">
            <a:xfrm>
              <a:off x="4407" y="720"/>
              <a:ext cx="18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15416" name="AutoShape 70"/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7" name="AutoShape 71"/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18" name="AutoShape 72"/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409" name="Group 73"/>
          <p:cNvGrpSpPr>
            <a:grpSpLocks/>
          </p:cNvGrpSpPr>
          <p:nvPr/>
        </p:nvGrpSpPr>
        <p:grpSpPr bwMode="auto">
          <a:xfrm>
            <a:off x="3048000" y="3012461"/>
            <a:ext cx="2667000" cy="934787"/>
            <a:chOff x="1920" y="1536"/>
            <a:chExt cx="1904" cy="768"/>
          </a:xfrm>
        </p:grpSpPr>
        <p:sp>
          <p:nvSpPr>
            <p:cNvPr id="15378" name="AutoShape 74"/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9" name="AutoShape 75"/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0" name="Line 76"/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77"/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78"/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Rectangle 79"/>
            <p:cNvSpPr>
              <a:spLocks noChangeArrowheads="1"/>
            </p:cNvSpPr>
            <p:nvPr/>
          </p:nvSpPr>
          <p:spPr bwMode="auto">
            <a:xfrm>
              <a:off x="2439" y="1882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15384" name="Rectangle 80"/>
            <p:cNvSpPr>
              <a:spLocks noChangeArrowheads="1"/>
            </p:cNvSpPr>
            <p:nvPr/>
          </p:nvSpPr>
          <p:spPr bwMode="auto">
            <a:xfrm>
              <a:off x="3399" y="1834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15385" name="AutoShape 81"/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418" name="Group 82"/>
          <p:cNvGrpSpPr>
            <a:grpSpLocks/>
          </p:cNvGrpSpPr>
          <p:nvPr/>
        </p:nvGrpSpPr>
        <p:grpSpPr bwMode="auto">
          <a:xfrm>
            <a:off x="3051741" y="4528597"/>
            <a:ext cx="3022600" cy="1117600"/>
            <a:chOff x="1888" y="2640"/>
            <a:chExt cx="1904" cy="704"/>
          </a:xfrm>
        </p:grpSpPr>
        <p:sp>
          <p:nvSpPr>
            <p:cNvPr id="15371" name="AutoShape 83"/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2" name="AutoShape 84"/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3" name="Line 85"/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86"/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Rectangle 87"/>
            <p:cNvSpPr>
              <a:spLocks noChangeArrowheads="1"/>
            </p:cNvSpPr>
            <p:nvPr/>
          </p:nvSpPr>
          <p:spPr bwMode="auto">
            <a:xfrm>
              <a:off x="2055" y="2938"/>
              <a:ext cx="25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T</a:t>
              </a:r>
            </a:p>
          </p:txBody>
        </p:sp>
        <p:sp>
          <p:nvSpPr>
            <p:cNvPr id="15376" name="Rectangle 88"/>
            <p:cNvSpPr>
              <a:spLocks noChangeArrowheads="1"/>
            </p:cNvSpPr>
            <p:nvPr/>
          </p:nvSpPr>
          <p:spPr bwMode="auto">
            <a:xfrm>
              <a:off x="2967" y="293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15377" name="AutoShape 89"/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4654177" y="2041749"/>
            <a:ext cx="254000" cy="12366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3"/>
          <p:cNvSpPr txBox="1">
            <a:spLocks noChangeArrowheads="1"/>
          </p:cNvSpPr>
          <p:nvPr/>
        </p:nvSpPr>
        <p:spPr bwMode="auto">
          <a:xfrm>
            <a:off x="4479925" y="1458912"/>
            <a:ext cx="190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Hydrogen Bonds</a:t>
            </a:r>
          </a:p>
        </p:txBody>
      </p:sp>
    </p:spTree>
    <p:extLst>
      <p:ext uri="{BB962C8B-B14F-4D97-AF65-F5344CB8AC3E}">
        <p14:creationId xmlns:p14="http://schemas.microsoft.com/office/powerpoint/2010/main" val="212729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://1.bp.blogspot.com/-fuW3Hi-s-M8/UY2mBd1gASI/AAAAAAAAGKc/eEC7p-B0nyU/s1600/Screen+shot+2013-05-10+at+9.54.09+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05800" cy="6462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9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3600" b="1" dirty="0"/>
              <a:t>Which of the following is a way viruses differ from cells?		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a. viruses </a:t>
            </a:r>
            <a:r>
              <a:rPr lang="en-US" sz="3600" b="1" dirty="0"/>
              <a:t>only replicate in a host	</a:t>
            </a:r>
          </a:p>
          <a:p>
            <a:r>
              <a:rPr lang="en-US" sz="3600" b="1" dirty="0" smtClean="0"/>
              <a:t>b. viruses </a:t>
            </a:r>
            <a:r>
              <a:rPr lang="en-US" sz="3600" b="1" dirty="0"/>
              <a:t>have </a:t>
            </a:r>
            <a:r>
              <a:rPr lang="en-US" sz="3600" b="1" dirty="0" smtClean="0"/>
              <a:t>organelles</a:t>
            </a:r>
          </a:p>
          <a:p>
            <a:r>
              <a:rPr lang="en-US" sz="3600" b="1" dirty="0" smtClean="0"/>
              <a:t>c. viruses have a nucleus	</a:t>
            </a:r>
            <a:r>
              <a:rPr lang="en-US" sz="3600" b="1" dirty="0"/>
              <a:t>	</a:t>
            </a:r>
            <a:r>
              <a:rPr lang="en-US" sz="3600" b="1" dirty="0" smtClean="0"/>
              <a:t>               </a:t>
            </a:r>
          </a:p>
          <a:p>
            <a:r>
              <a:rPr lang="en-US" sz="3600" b="1" dirty="0" smtClean="0"/>
              <a:t>d. viruses </a:t>
            </a:r>
            <a:r>
              <a:rPr lang="en-US" sz="3600" b="1" dirty="0"/>
              <a:t>have a cell membrane</a:t>
            </a:r>
            <a:r>
              <a:rPr lang="en-US" sz="3200" dirty="0"/>
              <a:t>	</a:t>
            </a:r>
          </a:p>
        </p:txBody>
      </p:sp>
      <p:sp>
        <p:nvSpPr>
          <p:cNvPr id="3" name="Oval 2"/>
          <p:cNvSpPr/>
          <p:nvPr/>
        </p:nvSpPr>
        <p:spPr>
          <a:xfrm>
            <a:off x="381000" y="2057400"/>
            <a:ext cx="6705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2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171" y="152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Diffusion is the movement of molecules from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a. an </a:t>
            </a:r>
            <a:r>
              <a:rPr lang="en-US" sz="3600" b="1" dirty="0"/>
              <a:t>area of high concentration to an area of low concentration.	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b. an </a:t>
            </a:r>
            <a:r>
              <a:rPr lang="en-US" sz="3600" b="1" dirty="0"/>
              <a:t>area of equilibrium to an area of high concentration.	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c. an </a:t>
            </a:r>
            <a:r>
              <a:rPr lang="en-US" sz="3600" b="1" dirty="0"/>
              <a:t>area of low concentration to an area of high concentration.</a:t>
            </a:r>
          </a:p>
        </p:txBody>
      </p:sp>
      <p:sp>
        <p:nvSpPr>
          <p:cNvPr id="3" name="Oval 2"/>
          <p:cNvSpPr/>
          <p:nvPr/>
        </p:nvSpPr>
        <p:spPr>
          <a:xfrm>
            <a:off x="381000" y="1066800"/>
            <a:ext cx="83820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diffusion of water across a selectively permeable membrane is called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a.  facilitated </a:t>
            </a:r>
            <a:r>
              <a:rPr lang="en-US" sz="3600" b="1" dirty="0"/>
              <a:t>diffusion.	</a:t>
            </a:r>
            <a:r>
              <a:rPr lang="en-US" sz="3600" b="1" dirty="0" smtClean="0"/>
              <a:t>c. osmotic </a:t>
            </a:r>
            <a:r>
              <a:rPr lang="en-US" sz="3600" b="1" dirty="0"/>
              <a:t>pressure.	</a:t>
            </a:r>
          </a:p>
          <a:p>
            <a:r>
              <a:rPr lang="en-US" sz="3600" b="1" dirty="0" smtClean="0"/>
              <a:t>b. active </a:t>
            </a:r>
            <a:r>
              <a:rPr lang="en-US" sz="3600" b="1" dirty="0"/>
              <a:t>transport.	</a:t>
            </a:r>
            <a:r>
              <a:rPr lang="en-US" sz="3600" b="1" dirty="0" smtClean="0"/>
              <a:t>	d. osmosis</a:t>
            </a:r>
            <a:r>
              <a:rPr lang="en-US" sz="3600" b="1" dirty="0"/>
              <a:t>.</a:t>
            </a:r>
          </a:p>
        </p:txBody>
      </p:sp>
      <p:sp>
        <p:nvSpPr>
          <p:cNvPr id="3" name="Oval 2"/>
          <p:cNvSpPr/>
          <p:nvPr/>
        </p:nvSpPr>
        <p:spPr>
          <a:xfrm flipV="1">
            <a:off x="4800600" y="3352800"/>
            <a:ext cx="2362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228600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Unlike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lytic viruses, the lysogenic virus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lyse the host cell right away.	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infect host cells.	</a:t>
            </a:r>
          </a:p>
          <a:p>
            <a:pPr marL="742950" indent="-742950">
              <a:buAutoNum type="alphaLcPeriod" startAt="3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remains in the host cell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DNA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forever.	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	enters the lytic cycle.</a:t>
            </a:r>
          </a:p>
        </p:txBody>
      </p:sp>
      <p:sp>
        <p:nvSpPr>
          <p:cNvPr id="3" name="Oval 2"/>
          <p:cNvSpPr/>
          <p:nvPr/>
        </p:nvSpPr>
        <p:spPr>
          <a:xfrm>
            <a:off x="261257" y="2362200"/>
            <a:ext cx="9035143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a lytic infection, the host cell is</a:t>
            </a:r>
          </a:p>
          <a:p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prepared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lysogenic cycle.		</a:t>
            </a: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destroyed</a:t>
            </a: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copied many times over.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all 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above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32385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-43543" y="2133600"/>
            <a:ext cx="44196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Transport of molecules into and out of cells allows organisms to maintain -</a:t>
            </a:r>
          </a:p>
          <a:p>
            <a:endParaRPr lang="en-US" sz="4000" b="1" dirty="0" smtClean="0"/>
          </a:p>
          <a:p>
            <a:pPr marL="742950" indent="-742950">
              <a:buAutoNum type="alphaLcPeriod"/>
            </a:pPr>
            <a:r>
              <a:rPr lang="en-US" sz="4000" b="1" dirty="0" smtClean="0"/>
              <a:t>metabolism</a:t>
            </a:r>
            <a:r>
              <a:rPr lang="en-US" sz="4000" b="1" dirty="0"/>
              <a:t>.	</a:t>
            </a:r>
            <a:r>
              <a:rPr lang="en-US" sz="4000" b="1" dirty="0" smtClean="0"/>
              <a:t>   c</a:t>
            </a:r>
            <a:r>
              <a:rPr lang="en-US" sz="4000" b="1" dirty="0"/>
              <a:t>.	photosynthesis.	</a:t>
            </a:r>
          </a:p>
          <a:p>
            <a:r>
              <a:rPr lang="en-US" sz="4000" b="1" dirty="0"/>
              <a:t>b.	respiration	</a:t>
            </a:r>
            <a:r>
              <a:rPr lang="en-US" sz="4000" b="1" dirty="0" smtClean="0"/>
              <a:t>   d</a:t>
            </a:r>
            <a:r>
              <a:rPr lang="en-US" sz="4000" b="1" dirty="0"/>
              <a:t>.	homeostasis.</a:t>
            </a:r>
          </a:p>
        </p:txBody>
      </p:sp>
      <p:sp>
        <p:nvSpPr>
          <p:cNvPr id="3" name="Oval 2"/>
          <p:cNvSpPr/>
          <p:nvPr/>
        </p:nvSpPr>
        <p:spPr>
          <a:xfrm>
            <a:off x="4114800" y="3581400"/>
            <a:ext cx="44196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the reactants and products of cellular respiration</a:t>
            </a:r>
          </a:p>
          <a:p>
            <a:r>
              <a:rPr lang="en-US" dirty="0" smtClean="0"/>
              <a:t>Compare and contrast Prokaryote and Eukaryote cells</a:t>
            </a:r>
          </a:p>
          <a:p>
            <a:r>
              <a:rPr lang="en-US" dirty="0" smtClean="0"/>
              <a:t>List characteristics of all 6 six kingdoms</a:t>
            </a:r>
          </a:p>
          <a:p>
            <a:r>
              <a:rPr lang="en-US" dirty="0" smtClean="0"/>
              <a:t>List characteristics of the 4 biomolecules</a:t>
            </a:r>
          </a:p>
          <a:p>
            <a:r>
              <a:rPr lang="en-US" dirty="0" smtClean="0"/>
              <a:t>Identify the structures of DNA</a:t>
            </a:r>
          </a:p>
          <a:p>
            <a:r>
              <a:rPr lang="en-US" dirty="0" smtClean="0"/>
              <a:t>Describe taxonomy and Binominal </a:t>
            </a:r>
            <a:r>
              <a:rPr lang="en-US" dirty="0" err="1" smtClean="0"/>
              <a:t>nonmenclature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nucleic acids function in cells?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a. transmit </a:t>
            </a:r>
            <a:r>
              <a:rPr lang="en-US" sz="3600" b="1" dirty="0"/>
              <a:t>genetic information	</a:t>
            </a:r>
          </a:p>
          <a:p>
            <a:r>
              <a:rPr lang="en-US" sz="3600" b="1" dirty="0" smtClean="0"/>
              <a:t>b. contain </a:t>
            </a:r>
            <a:r>
              <a:rPr lang="en-US" sz="3600" b="1" dirty="0"/>
              <a:t>information to build </a:t>
            </a:r>
            <a:r>
              <a:rPr lang="en-US" sz="3600" b="1" dirty="0" smtClean="0"/>
              <a:t>protein </a:t>
            </a:r>
          </a:p>
          <a:p>
            <a:r>
              <a:rPr lang="en-US" sz="3600" b="1" dirty="0" smtClean="0"/>
              <a:t>c. both a and b are correct	   </a:t>
            </a:r>
          </a:p>
          <a:p>
            <a:r>
              <a:rPr lang="en-US" sz="3600" b="1" dirty="0" smtClean="0"/>
              <a:t>d. as </a:t>
            </a:r>
            <a:r>
              <a:rPr lang="en-US" sz="3600" b="1" dirty="0"/>
              <a:t>structural components</a:t>
            </a:r>
          </a:p>
        </p:txBody>
      </p:sp>
      <p:sp>
        <p:nvSpPr>
          <p:cNvPr id="3" name="Oval 2"/>
          <p:cNvSpPr/>
          <p:nvPr/>
        </p:nvSpPr>
        <p:spPr>
          <a:xfrm>
            <a:off x="304800" y="2362200"/>
            <a:ext cx="5410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Which of the following is a function of the cell membrane?</a:t>
            </a:r>
          </a:p>
          <a:p>
            <a:endParaRPr lang="en-US" sz="3200" b="1" dirty="0" smtClean="0"/>
          </a:p>
          <a:p>
            <a:r>
              <a:rPr lang="en-US" sz="3200" b="1" dirty="0" err="1" smtClean="0"/>
              <a:t>a.stores</a:t>
            </a:r>
            <a:r>
              <a:rPr lang="en-US" sz="3200" b="1" dirty="0" smtClean="0"/>
              <a:t> </a:t>
            </a:r>
            <a:r>
              <a:rPr lang="en-US" sz="3200" b="1" dirty="0"/>
              <a:t>water, salt, proteins, and carbohydrates	</a:t>
            </a:r>
          </a:p>
          <a:p>
            <a:r>
              <a:rPr lang="en-US" sz="3200" b="1" dirty="0" err="1" smtClean="0"/>
              <a:t>b.regulates</a:t>
            </a:r>
            <a:r>
              <a:rPr lang="en-US" sz="3200" b="1" dirty="0" smtClean="0"/>
              <a:t> </a:t>
            </a:r>
            <a:r>
              <a:rPr lang="en-US" sz="3200" b="1" dirty="0"/>
              <a:t>which materials enter and leave the </a:t>
            </a:r>
            <a:endParaRPr lang="en-US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cell</a:t>
            </a:r>
            <a:r>
              <a:rPr lang="en-US" sz="3200" b="1" dirty="0"/>
              <a:t>	</a:t>
            </a:r>
          </a:p>
          <a:p>
            <a:r>
              <a:rPr lang="en-US" sz="3200" b="1" dirty="0" err="1" smtClean="0"/>
              <a:t>c.keeps</a:t>
            </a:r>
            <a:r>
              <a:rPr lang="en-US" sz="3200" b="1" dirty="0" smtClean="0"/>
              <a:t> </a:t>
            </a:r>
            <a:r>
              <a:rPr lang="en-US" sz="3200" b="1" dirty="0"/>
              <a:t>the cell wall in place	</a:t>
            </a:r>
          </a:p>
          <a:p>
            <a:r>
              <a:rPr lang="en-US" sz="3200" b="1" dirty="0" err="1" smtClean="0"/>
              <a:t>d.breaks</a:t>
            </a:r>
            <a:r>
              <a:rPr lang="en-US" sz="3200" b="1" dirty="0" smtClean="0"/>
              <a:t> </a:t>
            </a:r>
            <a:r>
              <a:rPr lang="en-US" sz="3200" b="1" dirty="0"/>
              <a:t>down lipids, carbohydrates, and proteins </a:t>
            </a:r>
            <a:endParaRPr lang="en-US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 from </a:t>
            </a:r>
            <a:r>
              <a:rPr lang="en-US" sz="3200" b="1" dirty="0"/>
              <a:t>foods</a:t>
            </a:r>
          </a:p>
        </p:txBody>
      </p:sp>
      <p:sp>
        <p:nvSpPr>
          <p:cNvPr id="3" name="Oval 2"/>
          <p:cNvSpPr/>
          <p:nvPr/>
        </p:nvSpPr>
        <p:spPr>
          <a:xfrm>
            <a:off x="228600" y="2286000"/>
            <a:ext cx="86106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6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6323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Enzymes affect the reactions in living cells by changing the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a.speed</a:t>
            </a:r>
            <a:r>
              <a:rPr lang="en-US" sz="4000" dirty="0" smtClean="0"/>
              <a:t> </a:t>
            </a:r>
            <a:r>
              <a:rPr lang="en-US" sz="4000" dirty="0"/>
              <a:t>of the reaction.	</a:t>
            </a:r>
          </a:p>
          <a:p>
            <a:r>
              <a:rPr lang="en-US" sz="4000" dirty="0" err="1" smtClean="0"/>
              <a:t>b.pH</a:t>
            </a:r>
            <a:r>
              <a:rPr lang="en-US" sz="4000" dirty="0" smtClean="0"/>
              <a:t> </a:t>
            </a:r>
            <a:r>
              <a:rPr lang="en-US" sz="4000" dirty="0"/>
              <a:t>of the reaction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c.products</a:t>
            </a:r>
            <a:r>
              <a:rPr lang="en-US" sz="4000" dirty="0" smtClean="0"/>
              <a:t> of the reaction.	</a:t>
            </a:r>
            <a:r>
              <a:rPr lang="en-US" sz="4000" dirty="0"/>
              <a:t>	</a:t>
            </a:r>
            <a:endParaRPr lang="en-US" sz="4000" dirty="0" smtClean="0"/>
          </a:p>
          <a:p>
            <a:r>
              <a:rPr lang="en-US" sz="4000" dirty="0" err="1" smtClean="0"/>
              <a:t>d.temperature</a:t>
            </a:r>
            <a:r>
              <a:rPr lang="en-US" sz="4000" dirty="0" smtClean="0"/>
              <a:t> </a:t>
            </a:r>
            <a:r>
              <a:rPr lang="en-US" sz="4000" dirty="0"/>
              <a:t>of the reaction.</a:t>
            </a:r>
          </a:p>
        </p:txBody>
      </p:sp>
      <p:sp>
        <p:nvSpPr>
          <p:cNvPr id="3" name="Oval 2"/>
          <p:cNvSpPr/>
          <p:nvPr/>
        </p:nvSpPr>
        <p:spPr>
          <a:xfrm>
            <a:off x="359229" y="2200602"/>
            <a:ext cx="44196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AQEBAQEBAWExIRGBUSFRUQFBEVFRQWFhIVGRMQGBoXHCYeGBkvGRUXIjMgIycpLSwuFx49NTAqNSYrLikBCQoKDgwOGg8PGjAkHyQsLCw1Lyo0LywtLjAuKTU1LCwtNSwtKi01LCwpLCw1LCwpLCwsLC0qLCkpLCowNCwpLP/AABEIAKgBLAMBIgACEQEDEQH/xAAcAAEAAgIDAQAAAAAAAAAAAAAABQYEBwECAwj/xABKEAACAQMCBAQCBQUMCQUBAAABAgMABBESIQUGEzEHIkFRMmEUI0JxgTNSYnKRFRYkNUNVc3SUsrPTNFNUkpOVodHSRKK0tcMX/8QAGwEBAAIDAQEAAAAAAAAAAAAAAAMFAgQGBwH/xAAwEQACAgEBBgMHBAMAAAAAAAAAAQIDEQQFEiExQVFhcbEGE4GRwdHwFCIy4TNSof/aAAwDAQACEQMRAD8A3jUJxbmlLe5gtTGzyTqXTDQoG0uqsqmV1Dv5tWhcnA+7M3URx7luO90CWSQIpViiGPSxV1ZWyyFlYFfiQqcE79sAeN3zpZpGsqyiVWa3XMRU6RcymOKU5I8moNv+iaXPPHD445JfpKMscfWPSy50aFbIC9zpdDjvhgTsc1hQeHVqisqyTAFrZl86HR9FmklgVcp2DSHOck4G+ck+cXhlZqrIGl0NbmzIDoMxmNEyxVAXYBMjUSFLNgDNATM/NFmgkLzqoiIEhOcISmvDbbeUgn2BGcZryj5ysi0i9dVMchgbXlRrUR6iCe6gzRjV2yw33GcPivIVvcxTxSSS4uJTPIVaPdzbLAdihXGlQw2yrbgggY6zeHdmz6zrJ1mTDdJxlltw4w6HGfo0W43GDgjNAWilKUApSlAKUrFsuILNrKZKozR6tsMVOHK77gMCudt1PpvQGVSsaK/VpXh3DoFfBx5kbbWvuNQIPqCPYgnJoBSlKAUpSgFKUoBSlKAUpQ0ApVJ4D4mxzoJJYemjpbsphd7j6y4leNLVgsYKy5QHG+zDtUsvPVi2rTKSVdYwBHNlmeWWJQg05cdSGUZGfgNAWClVzg3PdrcR25LdOWZYmMZDsEaSz+laNekA4iydWw299q838RbJQjnqiJ4XuRK8MyR9NOjhssoLA9ePBAI33IO1AWeleFleLNGsiatLdtash2JHZgD6fj6bV70ApSlAKUqp3/PHUZoOGRi6lXAaXUBawknfXIDl2A+xGCffFR22wpi52NJLqz6k3yLHf8Rht4zLPKkUa93lZUUZ7bscVk1R4+VRK/W4hKbubzaQwKwRBlwVihDFV221HLH3rL5Uvntpjw2diwCmS0lYsWkhDea3ct3kj1KM58yFT3DVU6Pbem1d7prz4N9e+P7M5VuKyy20pSrojFKUoBSlKAUpSgFKxOKWsssTJDO0Eh+GRUjcqQc7q4II9CNjjOCDvVe/fNd2QP7p2+qJf/V2KvJFjfzSxbyRbdyNa/MUBbKV4WV7HNGssLrJG41K6EMrD3BHeubu8jhRpJZFjRBlnkYKqj3JOwoD2qiWtu4g4ajwPPBbpLBdRR4JFwoRVldMjqLlZT6/lEbB7j3m5sur4aeGx9KFgQby6jYDsMNBC2GkO+dT6V2+12r35Z4o8E7WF25eSTVJBcP0w1yi41RvpAzMgIHbdQD6EDSjtDTSv/TxmnPt+dfDmZbjxkzYYv4baLGGAt7aVXDnUyiRrcQo5ycsei57n4D71YK6rGASQACxySANzgDJ9zgAfgK7VumIpSlAKUpQClKUApSlAKUpQEWnLVssFvbCP6m2aJ4l1yeVoWDRHOrJwQNiTn1zWKnI9iurEJGp1k2kmBVklllXQdWUGuaU4XA+sb0qergmgIK15JsY5I3SAhoVVU88xXC25t1yC2Gbo+TJBOAPau0HJdmioqLIBGjRJi4ucpGyxqYlOvKriGPYdigPfOZssBjJ77D57Zx+wGuaAxOFcKhtYUggQJEmdKjOBqYse/zYn8ajuIc3RQyNE1veOVwC0NldyocgHyuiFW7+hqZnDaW0EB8HSWBKg42JAIJGfnVXi5ye28vFrf6KchRcRky2b5wAepjMOT6ShfvNAe/7+4f9kv8A/l19/l0/f3D/ALJf/wDLr7/LqwQyq6q6EMrAMrKQQwIyGBGxHzrvigNec9c4RTWTxC2vVDyWytrsr2NWQ3cPUjLFB8Sal0582rHrUrwDiUMidOGCWFIQqhZrea3UDcBUDqAQNPp2296yvEMfwE/09j/9hbV48X40lt010tJNM2iGGIKZJW7nSCQAoG5YkBR3NcT7TxlbbVVBNyecY8+xs08E2SDMBufSqnxzjYuGjThytdXdvKkim3wYoiMh0mmJCIGjZ0IBLef4TXtf8tSSRJLxN+rJK6JFZIxW1R5HARZdOGuNPxMScEK2F989eLyxzz2lnHEqWKRuYVgdRMXWR5EQqQsR2XHfcnOak2Z7Nuicbrp/uXHEfq/VL5nyd2eCLkKV5Wl0ssaSocpIqup91YAqf2GvWuyNcVgXfESs8NugBeQNIxbOFijKhjt3Ys6qB8yfs4OfUNf2brdxTqCQ8T2zEDVoLOrxSEfm5DA/rLnABNAJ+ZYmhlmtpEm6AEkiocsY8Ell98qrFT2YqRnuRLxyBgGU5DAEEdiCNjVJsuXr23S5aQpLJcW8VqOmZm+tTqgSkONMcZ6xYgYC6cDNePHPEyz4aq2cAa7mhVYysbKEQoNOJZNwrbbqASPavjaisskrrnbJQgm2+iL9StFcQ8VeLTHySRWy5yBDEJGxj4S02QfwUdqwh4g8Yzn90G/4Fpj/AA61nq6l1LqHs9r5LO5jza+59BUrSfC/GDiMJAnjiukHcgGCU998jUhPb7Kj7q2Rypz9Z8RGmJ9Ew+KCbCyjHdgM+df0lyPuqWFsLP4sr9Vs/U6T/NBrx6fNcDy4pyckZmurCV7KdtUj9HDQSsBkmWBvIxP5y6W3+Kqpy3FccQeK54pCZupGlzb4ZGsowyqVAhPmWbEnd9fZtLDtWzOIfkZf1H/umqnyV/FvD/6tb/4CVzntLqrKNPGMHjebT6dPAgpimyaqN5g4Y08JEZCzRlZYHYZ6c0Z1Rv8AdkYPurMOxrpwjmW3u5biKBi5tiquwA0Etq2U582ChBPbI9ala89Ts01qlyksP6o2uDRlcB4ut3bxTqCuseZG2aORSVlib9JXDKfuqQqrchSnTfxfZhvLgL7/AFgjnbPv553/AAx7ZNpr2Wiz3tcbO6T+aK9rDwKUrHvuIRQI0s8qRRr3eRlVR95O1SnwyKVrnivjZaISLWCW5ODhsCGInfHmk8xGcbhTsfXtUU3jfcZGOHR49c3bHIwe31G2+PeopXVx4No36tmau2O9CuTXkbbpWrbTxyGf4Rw+RV/Ot5Um9D9lljPfHbPf8KvPL3N9lxAMbWdXKfEhykifrIwDAfPGKyjOM/4vJBfpbtO8WwcfNEzSlKzNcUpSgFVri3EBHc3MzrrWwtPpKJ7s7XHUYfpabcKD6CRvzjVlrEm4crTRzAlWQMhxjDo2DoYH9IAg9xv6E5ArF1xG6msruWeIIIoFu7eVekPrFWRxgJLJkDQh1ZGoOwx3zb4X1KrEYJAOPbI7VCcR4TYW1u4bpWluSpl0iKJHVckRMcAaT7eoyPWqvxXxstEJW1gluTvh8CGIn080nmI+YU7HbPasZSUVlslqpsue7XFyfgsmxq6vGGBVgCCMEEZBB7g+4rUzeN9xkY4dHj1zducjB7fUbb496ybTxyXP8I4fIi/nW8qTYGD9lljPfHbPf8KjV9b4byN2eydbBbzql8i0zck9Fupwyc2TZ1NCB1LST1IaEkBDt8UZQ7nvXCc5vbN0+KW5tewFyhMtm/b+UwDCc+kgXt3O2ZLl7m6yvwxtZ1kKfGhysifrIwDKPmRipdlBBBGQdiD2I9qmK5rHBkBzfYyXliy2hjdy9vLHrfEbdK5il3Zc7EIdxXPLnKwtma4nkNxdyqFeVwAEXv0IVH5OLVk43J+0TgYxZeSOhqfhc5snJ1GIL1LSQ7Z1QkgJnGNUZU/f2rhedHtisfFLc2xOFFxGTJZudh+UwDDk+koH3nvUbqg5+8a48sjPQluYLFpEjeMapLeRJ1XIGvRkOgztkozgZ2yRmsB+HTxSXt1GQ7XSRJFGEZSjorKjOzMRp8+W8owB69qsEUyuoZWDKwyCpBBHuCO4rF4txq3tIzLczJEnvIwGT+ao7sfkMmpD4d+FWAt4IYFOVhjSIE9yEQKD/wBKyqpj82X11tY2nRjJP8JvwV8u3mjtwRI2c5GsoNqqnEOf5eFTy215fPIzFZY3kijYtG8aA7RphB1VlAX0AHyrSr1+nsu9xCacsZ4fmM+HMycWlk29SlRnM3GRZ2dzdHfoxs4H5zAeROxxlsDOPWt0xNf+KXPrhzw+zkZGXH0mVMqVyAVt0bOQxBBYjsMDOScawiiCgKowBXKljlpGLyMSzuxJLuxy7kn3Oa7VQ6i52y8D1jZGzIaGlZX73zf08l/YpSszgXDkub2ztpcmKaXQ4VipZenI2nI3G6jtUVcN+Sj3LDV6haamVzWd1ZOvBuDXN9IYrOLqsuzuTphjO3xuds7/AAjLfKtw8l+GMFg63Erm4ugCBIwASLVswiT7O22oksRncAkVLvGsMtpYWyrBFpkmIiCrpjiaMdNRjA1STLk+wb1OaieV+YneKO3uOvqnkvIYrk9IhminucRggkq4ijJBZAD0z39bunTwq5c+55dtHbGo1zxN4j/quXx7/mC18Q/Iy/qP/dNa25Ls5+JWNnEGe3sYoIY5HUaZbp1hVZIYyRmOEEEGQYLHZSACTsDgF+00IZ8dRHkhcjYF4ZWjZgPQEpkD51I18v0tV8oysWd3iu2SqUmuRrf907Kw4nexSTQ2yCGyWJHdIxpRJhhQT2GR+2pH9/XC/wCcLb/jxf8AervXGKo9d7PVau+V8ptN45Y6LH0JI2uKwVLw7kEi38yENFNdyPG6nKyKIYELqRsw1IwyPVT7VbqUroKa1VXGtdEl8kRN5eSJ5n5kh4fbPcTH4dkQEBpZD8ES5+0T+wAk7A1oPj/HrniEvVu31aTmOJMiGHvjSv2n3PnO/wBw2qa8SuPm84hImQYrItBGAD8eF68hz66ho+5Ns5qsVX6vUPO5E772e2PBVrVXLLfFJ9F38307ClKVXHZnBOO9Z/LfALy9lSWyzF0m/wBMyyKh9QhG8p75UeX0YjNWnknw5iuIYby9bqrKqSxwKWESqyhl6nYyN8vh++tmRxhQFUAKoAAAAAA7AAdhVJrNsrTycKOMl16L7+nmcLtPbi1EXTTH9r6tc/JPl8ePkYXL3HrhJVsr/S0rKzQ3EeFS5CHzBk/k5gpVioypGoggAgWmqnx7hJuIsI/TmjZZoJBjMcybo+4ORuQR6qzD1qZ5b4yLu1in06WYFXTvokRiksefXEisM9jjI710ew9qPXUtWfzjz8ez+5xlsN18CTpSlXxEKieaOZYeH2z3Ex7eVEBAaWQ/BEufUn9gBJ2BqWrQviRx83nEJFyDFZloIwAfj8vXkOfXUNH3JtnOaiutVcHIsNnaKWt1EaVw6t9l1Ifj3HbniEvWu31YOY4lyIYe+NK/abc+c7n5DasKlKoZ2Sm8yZ6zpdJVpa1XVHC/OYrq7gAknAG5J7D51xNJpVm76QT+wZra/InhZCqRXl6VuJWCyRx4PQiyCVOk/lHwRuw2PYetS0ad2vwK7au169nxWVmT5L7sp3JXIN5fSRXSM9nChDLcjUk0g2OIRsdBU/G2VPs1b5iTSqqWLEADU2MtgfEcADP3Cu9Kuq61XHdR5lrNXZq7XbZjL7cPz4iuGQEEEZB2IPYj2rmlSGoVaTkjoM0vDJjZu25iC9S0c+paEkBDt8UZQ/f61bi3H2i4nZvxaCO3aOC4RZVYSwMzTWoEyNjVCMalJcLjWBk5raVQXHuVFu5Y5vpE0LxpJDmD6OQySMjOrCaJwd419q1dZQ9RROpdVjt9H6GUXh5OYpFZQykMrAEFSCCD2II7itAePX8aR/1eP/Elrd1n4f8ARQRxcRu40XOEjXhyqMkk4AtcDck/jWLf+EVhdP1Lx5rqUAKJJnjVgo3CAQoi4ySe2dzv2xzeydhXaHVe9nJNYa4Zz6E1lqlHBd6pni9/FM39Ja//AC4audVzxD4S11wy7iTdwolQfnPCwlRfxKAfjXWSWU0YUyULIyfRr1NB0rrHIGAYdmAI+4jIrtXNntiaayhUryd/GnDf6f8A/GWoqvWw4m9rcW1ykfUMEmsJqCg/VSKMn0GWGflU1DSsTZW7WhKzR2Rgstrkjd3PnMEXDxb3jHVKpeFIQcNOsmnWi+2GSNyx2AUj7Qrz5O4YslnaXg1MzK93FA7qI4pbkO76WCaj+VkUFi2A571pS9vZbiZ7m5fqTP3bsFHpGg+yg22+W+TWweVfFu2tLG0tpLW6LwQxxMUS3KlkQAkEzA4yPYVbV6mE2+OEu559rNh6jTV1vdcpSzlRTeOWOXXi/obM4Nw7oQrGTqYl5HYDAaSR2eRgPQa2OB6DFZ1a+s/Ga1lljhSzvC8rBEGi1GWOdvy/sDWwa2VJS4plLZVOp7tkWn2ax6mPeSyKoMUfUOcYLhMDB3yQfl+2sCXiF2FYi0GwP8unt+rUvSvpGULwx5p4texKb+x6aaQVuM9MybbHonffvqGFOdhV8Nc1waA+WrKUvGrscs/nY+7OdTN+JJP41711WzaAvbt8VuzwN+tGxUn8cZ/Gu1c5bnfee57PoXF6atx5bsfQUFKVgbRunkX+LOH/ANXg/wAJazrPjdvNLNBFKHkt9HVC5OjXq0gntnynYdvWtSnn924daWVnqQLBFHNcbqQRGoeGId852L+mDjfBGX4W8WtLOW9WaeK3DJbaBK6R6tLXOrGojPcZ+8Vy2o2TPctunnOeEVz4y5v4Plz6vx8rWitWm/USWI8Es9fLw8fkbdrC5HTQeIxDcJeSHJ7nrQQTnP3GYj7lFYP7+OGfzhbf2iH/AMqy+QblJhf3EbBop7pjGwIIYR29vCzAjYqXhbBBO2OxyBv+y9VsNTPei0t3quuV/ZW3tYJ28uZ1YCKASLjOTIqb5O2CD8v21r/m/nPjVvxG2htLHrLJEWeH4wfrCOp1VA6e2Bucb9txWzaV6AahjcPnleKN5oulIwBaMOJNB/N1AAN94r5isZC8aOxyzjWx92fzM34kk/jX1Ka+X0tGh1QN8VuzQN+tExQn/wBufxqv1+dxeZ13sm4/qZp8936rJ2pSlVJ6IeF7+Sk/Vb+6a+luXv8ARLX+hi/w1r5pvfyUn6rf3TVt5i8Q5bu3is7R2jtVijjlkA0vcEIodFJGUi2IyMFt/TvY6SyNcJSkcV7RaO3V6mqqpZeH5LiuLN08H49b3iyPbSiVYpGhZlzp1oAWAJGGHmG4yPnUhWpvCDmaxtLO4iuLuCBvpMhCSyxRnT0oQCAxG2x/ZV6/f/wr+crT+0wf+VWcXvJM4e6v3Vkq30bXyZP0rG4fxKG4jEsEqSxnIDxMrqcHBwV2O+1ZNZEQpSlAKUpQClKUBoTxB5RPDrksigWlyxMOP5OQjLW59hnUy/LI9N63X0rxThcN1E8FxGskUgwyuNj6g/I5wQRuCNq07zL4S3dszPZfwq33PTLAXEYyfKNW0qgY9Q3yPrW6nSOT34fI7bYvtBCqC0+p5LgpeHZ/cplcE10uZeixSdWhcd0nVo2G2ezgZ/Co+3vI3fqvIgxtGpdMgHu5GdmP/QVoe6lxyjrXr6Hu+7mnnxWMdX+dfmSlcE43NenDraa6bTaQS3B2B6KEqM5xqc4RRse5rY/KPg8dSz8U0tjdbVDqjB9DK23UPfyjy9u9S1aWc3xWEaGu27pdLF7st6XZfV8l6+Bx4Q8oEkcTnXAKkWoPfS2Q9yRjbUNl/RLH7Qra1cKoAwNgPauauYQUIqKPM9TqJ6m2Vtj4sUpSszXFKUoDTXi7yy0Fz9PQMYbjSsxAyIpQqpG59QrKAvsGUfnVRa+mL6xjnikhlQPHIpR1bsysMEGtJc2eGd1YkyW4e6tT20gtPD32ZVGZFAA84333HrVdqtM5PfgdpsHbkKYrTah4XR9vB/RlUpXnDcK/wsDjvg9vkfY16VVNNcGd5GcZrei8rwFK4ZgBknAHqe1Z/L3L11xF9NnHlM4ad8iCP3838o36K5+eKzhXKbxFGtqtZRpYb10kvV+SOOB8Bkv7mO0iyNe8rgZEUOfPIdsA4yFB7sR6Zx9GWlqkUaRRjSkaqijJOFUAKMnc7CoXk3kuDhkTJGS8khDSzPjXIRnSMDZVAJAUdsn1JJsFXlFKqjjqeW7V2jLX37/KK4JeH3fUUpSpyqFaZ8XOWWgufp6KxhuSqzEDIimAVEY+oVlAHsGX9IVuase/sY54pIZkDxyKUdW7MpGCKjsrVkXFm3o9XPSXRur5r/vdHzRSrVzZ4aXVgS9uHurX00gtPCN9nVR9YoAHnG++49aqMNwr/CwPvg9vkfY1R20zrfFHquh2np9bHNcuPZ81+d0elKVwzADJOAPU7CoSxbS4s5rN4FwCTiFzHaR5AfeVwM9KHPncnBAJ3VQe5I9AceHC+W7ziJzYRM3TzmVjog7bxljs5O2y5xnuK3T4YcIs4bMPalmeU5uHmAEwlXIaCRR8BQkro7DfvnJsNPpW2pS5HH7Z29CuEqKHmT4ZXJLr8fTnnoWu1tliRI0GEjVUUZJwqgADJ37CvWlKtjz4UpSgFKUoBSlKAUpVW5s4vM8kfDbF9F1ONUkwUMLSAfFMwz8Z+FAe5z2xQGJfoOL3f0fAawsZFacnBFxcpgpbjuGjTu/u2B6GrX+5sP8AqY/9xP8AtXnwfhENpBFbQJoiiGlV3O2ckknckkkk+pJrNoDqiAAADAGwA7D5V2pSgFKUoBSlKAUpSgFYPGuI/R4HlC62GlEXONUkjqkaZ9AXZRn51nVH8d4e08DIhAcFJY9Xw9SKRZIw36OpBn5ZoCleIXC7JoD1II5rtOgJJVgYECWZUJZ4yOnnUxALZHf51zY+GHCzcT28kMhMYSVGF1eDVFIXCg/W/EGjYfMaT61McT5SlufpBSfoJedCWSOWISMksPTwQyyAAFYkUrv2yCM1L8PsX+kz3Mg0lljgQbbpG0jGTYnGXkbAz2Vfc18cU+aJIWzh/GTXkRNl4WcIiYOLNZGHb6Q0s4GxHaVmHqfSrSkYUAKAAOwAwBXalfUsGMpOTy3kUpShiKUpQClKUAqC41yPw68Oq4tI3fcdQDRJvn7aYb1z371O0oE8FM//AJDwn/Uy/wBqvP8AMrIsvC3hMTBxZrIw7G4aSfGxHaVmHqfSrXSsVFLkiWV1kliUm/idUjCgBQAB2AGAKq/HVawnPEYwTA+lb2NckBRpVb9VCkl0XZsd0Hugq1UrIiOkE6uqujBlYBlZSCrAjIYEbEY9a71VLFzwy4W2cj6Fcvi2dmH1ErDP0Eg9ozgmP2OV/Mq10ApSlAKUpQClKUBH8d4hJBbySw273EijyRRlQzsSABljgLk5J9ADsaj+UOXGtY3luGEt7ckS3M2ACz6QFiXHaNR5VHsPTNWClAKUpQClKUApSlAKUpQClKUApSlAKUpQClKUApSlAKUpQClKUApSlAKUpQClKUBi8U4bHcwyQSjKSDBwSCPUMCN1YEAgjcECojlvikqu1heEG5hUMkmf9KgzpW5x6PnZ19G3GzLVhqP4rwVLhoHLMklvIssbxnDDB88Z90ZcqQfQ+4BAEhSlKAUpSgIPnhZzw69Ftr63Sfp9HX1NWNtOjzZ+6oTiXEr+3ihFnGZQI7iR9VtdgsyT24ji0yuXQlZJe5OQhwBja70xQFA41zVxG3FxMqZjS4a2jjmgkRm1JKkEgc4V1a56agKD5DknzbDx3jKyYMQdFkdDi1lGpEvrWISA6zjVDLNJntiP1wTV4uLKKQoZI1cxnWhdVYqw7MuRsfmK98UBWuUeKX8z3AvIhGEOEHTlQ56064yw0uvTWIgqW+I77gCy0pQClKUApSlAKUpQClKUApSlAKUpQClKUApSlAKUpQClKUApSlAKUpQCuDXNKA19YSX0TXrqJGma7ZI1mgvXAgk4hGvUDM4iZBCzMFQAgDOcA1lw8Z4nKtomgwyyJcGVntZmjVkdkgBxjSzHS+7BQqt+ctXbFdJYVZSrKGVgVIYAggjBBB7jFAa5teceLXMCXUEChJVdlUQyTYMctlEVLKy93e7bsMrFkbeapG247xY3FvG0AEZZld2hnGsLeXEbN5QwQ9COKQaioJk2LDAF0gt0jVURFRFGAqAKoHsANhXpQClKUApSlAKUpQClKUApSlAKgeeeKtbcPuZYywl0iOHRjUZpGCQgZ/TZfwzU9UPzBy0t6YNc0qCCRZ0EXRx1EzodtcbZxnt27bZAoDxHETZpa2ztJd3UoOAOmGkKKDNKSdKIgJH+8oGScVh2fP8AHOgNtazTShHkkiTpaogkskeGYvoLF4nChSS2kntvXseSE6gmF1cifEqtKHi1usxj1JvHpUDpJjQFI07GubPkaC3lMtrJLbgpFE0cLR9Nlhz0iQ6M2fMc4Pm9c5OQIfhvMzy8Xu0jWaQRJBCYFddELshkmnfLaVxlIxgklg+AQCayPEnm1rKFVhZupqjknEIDSx2nU0zTDIKpvhQze7Y+HbN4TyHBbXC3Uc03V+tDljB9cJpTK4kxGC3nOR2x2G1evEuSoZ7iW4MsydeNYJ44nVY5o11YV8qWGzMPKy7GgPPkXiM8tuUmJlaJnQ3AZGjlOotpjZcF1UME1kDJQ+uarltzDcXfGL6zhuZIo1GiNiF0L0gq3TxAr55Q7qoBOldLEhtlq5cD5eWzthawzS9NAVjMhjZ4lPZFJTcD01Bv2bVFWnh5BEbVknnD2rzyxuTAWJuDmYOel5wTnv7/ACGAPO259tlnSzi6lw3Va26muEsZVRmbK6g2gFSpk06Qdqy+Ac6pe/R+jBJ9cjTNqMf1MYfSjSYbYswcKoyTob0FdbfgD8PjIsutOC79OCSWJYYjNIXeQsVDlAxJ7u25wCazuVeWYuH26wR4JJLyPjGuRjlmx6D0A9AAPSgIPi/HJf3WSGNrgwW0AkuEtlV1Mkkn1Eb5GVGhZGOCM+WsPljm51WG4uXlePiMtybcyGFY7e3iDupfOD+SjZ87+gqeXkxAt6PpM+q/x1nzAHwI+npQiLyjRt8sZGCSTgjlESvaQSwn6JwzBh6jRF7hxHojJEeFESqSMHBY4yAAdQHnc+JOgSMeH3JEVuL197YFISzBWYNICGIRm0/Fgds7Vmyc+RZVkgleEzR2pmHTCrLIyqECswZsMwViAcHI3wcYPCuUnuZb24vlkQXEyn6OWg0PDAFFsHMepiM5YprCkscgjvKW3JECMDrlZFkluI4nZOnFNKzM0q4UMWBdiNZbTqOMUBXOM84XN1YTmGGSF7i4+iWUkUqF5SJSjSDDDTjpytuQuFG+5qTi8R7dYkDxyRymWW2WOaSAFjb4EshkL9PQDtq1btsMmsmy5CihFoFubgrZBhAGNuQhaIx6sdLdgpOCfUk75Oetn4fQw9Aw3NxG8CSxCRXi1uk0vVkR8xkHz+bIAOT3oDz4X4kQ3LokNvKSY0mk19FDCskburMGcErhcFhlQXXffbx4FzysjwxqlxLJdqt2ElNqrQQTPpjwFILoAuo41EA+Y5IFZl7yBDMZGknnZnSaFWLRF44p2zNEjGPOD2y2SoGFI3zkWPJcEc8U5klkaAN0VkMeiLVEsTFAiKQNC4050jJwATQFgpSlAKUpQClKUApSlAKUpQClKUApSlAKUpQC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AQEBAQEBAWExIRGBUSFRUQFBEVFRQWFhIVGRMQGBoXHCYeGBkvGRUXIjMgIycpLSwuFx49NTAqNSYrLikBCQoKDgwOGg8PGjAkHyQsLCw1Lyo0LywtLjAuKTU1LCwtNSwtKi01LCwpLCw1LCwpLCwsLC0qLCkpLCowNCwpLP/AABEIAKgBLAMBIgACEQEDEQH/xAAcAAEAAgIDAQAAAAAAAAAAAAAABQYEBwECAwj/xABKEAACAQMCBAQCBQUMCQUBAAABAgMABBESIQUGEzEHIkFRMmEUI0JxgTNSYnKRFRYkNUNVc3SUsrPTNFNUkpOVodHSRKK0tcMX/8QAGwEBAAIDAQEAAAAAAAAAAAAAAAMFAgQGBwH/xAAwEQACAgEBBgMHBAMAAAAAAAAAAQIDEQQFEiExQVFhcbEGE4GRwdHwFCIy4TNSof/aAAwDAQACEQMRAD8A3jUJxbmlLe5gtTGzyTqXTDQoG0uqsqmV1Dv5tWhcnA+7M3URx7luO90CWSQIpViiGPSxV1ZWyyFlYFfiQqcE79sAeN3zpZpGsqyiVWa3XMRU6RcymOKU5I8moNv+iaXPPHD445JfpKMscfWPSy50aFbIC9zpdDjvhgTsc1hQeHVqisqyTAFrZl86HR9FmklgVcp2DSHOck4G+ck+cXhlZqrIGl0NbmzIDoMxmNEyxVAXYBMjUSFLNgDNATM/NFmgkLzqoiIEhOcISmvDbbeUgn2BGcZryj5ysi0i9dVMchgbXlRrUR6iCe6gzRjV2yw33GcPivIVvcxTxSSS4uJTPIVaPdzbLAdihXGlQw2yrbgggY6zeHdmz6zrJ1mTDdJxlltw4w6HGfo0W43GDgjNAWilKUApSlAKUrFsuILNrKZKozR6tsMVOHK77gMCudt1PpvQGVSsaK/VpXh3DoFfBx5kbbWvuNQIPqCPYgnJoBSlKAUpSgFKUoBSlKAUpQ0ApVJ4D4mxzoJJYemjpbsphd7j6y4leNLVgsYKy5QHG+zDtUsvPVi2rTKSVdYwBHNlmeWWJQg05cdSGUZGfgNAWClVzg3PdrcR25LdOWZYmMZDsEaSz+laNekA4iydWw299q838RbJQjnqiJ4XuRK8MyR9NOjhssoLA9ePBAI33IO1AWeleFleLNGsiatLdtash2JHZgD6fj6bV70ApSlAKUqp3/PHUZoOGRi6lXAaXUBawknfXIDl2A+xGCffFR22wpi52NJLqz6k3yLHf8Rht4zLPKkUa93lZUUZ7bscVk1R4+VRK/W4hKbubzaQwKwRBlwVihDFV221HLH3rL5Uvntpjw2diwCmS0lYsWkhDea3ct3kj1KM58yFT3DVU6Pbem1d7prz4N9e+P7M5VuKyy20pSrojFKUoBSlKAUpSgFKxOKWsssTJDO0Eh+GRUjcqQc7q4II9CNjjOCDvVe/fNd2QP7p2+qJf/V2KvJFjfzSxbyRbdyNa/MUBbKV4WV7HNGssLrJG41K6EMrD3BHeubu8jhRpJZFjRBlnkYKqj3JOwoD2qiWtu4g4ajwPPBbpLBdRR4JFwoRVldMjqLlZT6/lEbB7j3m5sur4aeGx9KFgQby6jYDsMNBC2GkO+dT6V2+12r35Z4o8E7WF25eSTVJBcP0w1yi41RvpAzMgIHbdQD6EDSjtDTSv/TxmnPt+dfDmZbjxkzYYv4baLGGAt7aVXDnUyiRrcQo5ycsei57n4D71YK6rGASQACxySANzgDJ9zgAfgK7VumIpSlAKUpQClKUApSlAKUpQEWnLVssFvbCP6m2aJ4l1yeVoWDRHOrJwQNiTn1zWKnI9iurEJGp1k2kmBVklllXQdWUGuaU4XA+sb0qergmgIK15JsY5I3SAhoVVU88xXC25t1yC2Gbo+TJBOAPau0HJdmioqLIBGjRJi4ucpGyxqYlOvKriGPYdigPfOZssBjJ77D57Zx+wGuaAxOFcKhtYUggQJEmdKjOBqYse/zYn8ajuIc3RQyNE1veOVwC0NldyocgHyuiFW7+hqZnDaW0EB8HSWBKg42JAIJGfnVXi5ye28vFrf6KchRcRky2b5wAepjMOT6ShfvNAe/7+4f9kv8A/l19/l0/f3D/ALJf/wDLr7/LqwQyq6q6EMrAMrKQQwIyGBGxHzrvigNec9c4RTWTxC2vVDyWytrsr2NWQ3cPUjLFB8Sal0582rHrUrwDiUMidOGCWFIQqhZrea3UDcBUDqAQNPp2296yvEMfwE/09j/9hbV48X40lt010tJNM2iGGIKZJW7nSCQAoG5YkBR3NcT7TxlbbVVBNyecY8+xs08E2SDMBufSqnxzjYuGjThytdXdvKkim3wYoiMh0mmJCIGjZ0IBLef4TXtf8tSSRJLxN+rJK6JFZIxW1R5HARZdOGuNPxMScEK2F989eLyxzz2lnHEqWKRuYVgdRMXWR5EQqQsR2XHfcnOak2Z7Nuicbrp/uXHEfq/VL5nyd2eCLkKV5Wl0ssaSocpIqup91YAqf2GvWuyNcVgXfESs8NugBeQNIxbOFijKhjt3Ys6qB8yfs4OfUNf2brdxTqCQ8T2zEDVoLOrxSEfm5DA/rLnABNAJ+ZYmhlmtpEm6AEkiocsY8Ell98qrFT2YqRnuRLxyBgGU5DAEEdiCNjVJsuXr23S5aQpLJcW8VqOmZm+tTqgSkONMcZ6xYgYC6cDNePHPEyz4aq2cAa7mhVYysbKEQoNOJZNwrbbqASPavjaisskrrnbJQgm2+iL9StFcQ8VeLTHySRWy5yBDEJGxj4S02QfwUdqwh4g8Yzn90G/4Fpj/AA61nq6l1LqHs9r5LO5jza+59BUrSfC/GDiMJAnjiukHcgGCU998jUhPb7Kj7q2Rypz9Z8RGmJ9Ew+KCbCyjHdgM+df0lyPuqWFsLP4sr9Vs/U6T/NBrx6fNcDy4pyckZmurCV7KdtUj9HDQSsBkmWBvIxP5y6W3+Kqpy3FccQeK54pCZupGlzb4ZGsowyqVAhPmWbEnd9fZtLDtWzOIfkZf1H/umqnyV/FvD/6tb/4CVzntLqrKNPGMHjebT6dPAgpimyaqN5g4Y08JEZCzRlZYHYZ6c0Z1Rv8AdkYPurMOxrpwjmW3u5biKBi5tiquwA0Etq2U582ChBPbI9ala89Ts01qlyksP6o2uDRlcB4ut3bxTqCuseZG2aORSVlib9JXDKfuqQqrchSnTfxfZhvLgL7/AFgjnbPv553/AAx7ZNpr2Wiz3tcbO6T+aK9rDwKUrHvuIRQI0s8qRRr3eRlVR95O1SnwyKVrnivjZaISLWCW5ODhsCGInfHmk8xGcbhTsfXtUU3jfcZGOHR49c3bHIwe31G2+PeopXVx4No36tmau2O9CuTXkbbpWrbTxyGf4Rw+RV/Ot5Um9D9lljPfHbPf8KvPL3N9lxAMbWdXKfEhykifrIwDAfPGKyjOM/4vJBfpbtO8WwcfNEzSlKzNcUpSgFVri3EBHc3MzrrWwtPpKJ7s7XHUYfpabcKD6CRvzjVlrEm4crTRzAlWQMhxjDo2DoYH9IAg9xv6E5ArF1xG6msruWeIIIoFu7eVekPrFWRxgJLJkDQh1ZGoOwx3zb4X1KrEYJAOPbI7VCcR4TYW1u4bpWluSpl0iKJHVckRMcAaT7eoyPWqvxXxstEJW1gluTvh8CGIn080nmI+YU7HbPasZSUVlslqpsue7XFyfgsmxq6vGGBVgCCMEEZBB7g+4rUzeN9xkY4dHj1zducjB7fUbb496ybTxyXP8I4fIi/nW8qTYGD9lljPfHbPf8KjV9b4byN2eydbBbzql8i0zck9Fupwyc2TZ1NCB1LST1IaEkBDt8UZQ7nvXCc5vbN0+KW5tewFyhMtm/b+UwDCc+kgXt3O2ZLl7m6yvwxtZ1kKfGhysifrIwDKPmRipdlBBBGQdiD2I9qmK5rHBkBzfYyXliy2hjdy9vLHrfEbdK5il3Zc7EIdxXPLnKwtma4nkNxdyqFeVwAEXv0IVH5OLVk43J+0TgYxZeSOhqfhc5snJ1GIL1LSQ7Z1QkgJnGNUZU/f2rhedHtisfFLc2xOFFxGTJZudh+UwDDk+koH3nvUbqg5+8a48sjPQluYLFpEjeMapLeRJ1XIGvRkOgztkozgZ2yRmsB+HTxSXt1GQ7XSRJFGEZSjorKjOzMRp8+W8owB69qsEUyuoZWDKwyCpBBHuCO4rF4txq3tIzLczJEnvIwGT+ao7sfkMmpD4d+FWAt4IYFOVhjSIE9yEQKD/wBKyqpj82X11tY2nRjJP8JvwV8u3mjtwRI2c5GsoNqqnEOf5eFTy215fPIzFZY3kijYtG8aA7RphB1VlAX0AHyrSr1+nsu9xCacsZ4fmM+HMycWlk29SlRnM3GRZ2dzdHfoxs4H5zAeROxxlsDOPWt0xNf+KXPrhzw+zkZGXH0mVMqVyAVt0bOQxBBYjsMDOScawiiCgKowBXKljlpGLyMSzuxJLuxy7kn3Oa7VQ6i52y8D1jZGzIaGlZX73zf08l/YpSszgXDkub2ztpcmKaXQ4VipZenI2nI3G6jtUVcN+Sj3LDV6haamVzWd1ZOvBuDXN9IYrOLqsuzuTphjO3xuds7/AAjLfKtw8l+GMFg63Erm4ugCBIwASLVswiT7O22oksRncAkVLvGsMtpYWyrBFpkmIiCrpjiaMdNRjA1STLk+wb1OaieV+YneKO3uOvqnkvIYrk9IhminucRggkq4ijJBZAD0z39bunTwq5c+55dtHbGo1zxN4j/quXx7/mC18Q/Iy/qP/dNa25Ls5+JWNnEGe3sYoIY5HUaZbp1hVZIYyRmOEEEGQYLHZSACTsDgF+00IZ8dRHkhcjYF4ZWjZgPQEpkD51I18v0tV8oysWd3iu2SqUmuRrf907Kw4nexSTQ2yCGyWJHdIxpRJhhQT2GR+2pH9/XC/wCcLb/jxf8AervXGKo9d7PVau+V8ptN45Y6LH0JI2uKwVLw7kEi38yENFNdyPG6nKyKIYELqRsw1IwyPVT7VbqUroKa1VXGtdEl8kRN5eSJ5n5kh4fbPcTH4dkQEBpZD8ES5+0T+wAk7A1oPj/HrniEvVu31aTmOJMiGHvjSv2n3PnO/wBw2qa8SuPm84hImQYrItBGAD8eF68hz66ho+5Ns5qsVX6vUPO5E772e2PBVrVXLLfFJ9F38307ClKVXHZnBOO9Z/LfALy9lSWyzF0m/wBMyyKh9QhG8p75UeX0YjNWnknw5iuIYby9bqrKqSxwKWESqyhl6nYyN8vh++tmRxhQFUAKoAAAAAA7AAdhVJrNsrTycKOMl16L7+nmcLtPbi1EXTTH9r6tc/JPl8ePkYXL3HrhJVsr/S0rKzQ3EeFS5CHzBk/k5gpVioypGoggAgWmqnx7hJuIsI/TmjZZoJBjMcybo+4ORuQR6qzD1qZ5b4yLu1in06WYFXTvokRiksefXEisM9jjI710ew9qPXUtWfzjz8ez+5xlsN18CTpSlXxEKieaOZYeH2z3Ex7eVEBAaWQ/BEufUn9gBJ2BqWrQviRx83nEJFyDFZloIwAfj8vXkOfXUNH3JtnOaiutVcHIsNnaKWt1EaVw6t9l1Ifj3HbniEvWu31YOY4lyIYe+NK/abc+c7n5DasKlKoZ2Sm8yZ6zpdJVpa1XVHC/OYrq7gAknAG5J7D51xNJpVm76QT+wZra/InhZCqRXl6VuJWCyRx4PQiyCVOk/lHwRuw2PYetS0ad2vwK7au169nxWVmT5L7sp3JXIN5fSRXSM9nChDLcjUk0g2OIRsdBU/G2VPs1b5iTSqqWLEADU2MtgfEcADP3Cu9Kuq61XHdR5lrNXZq7XbZjL7cPz4iuGQEEEZB2IPYj2rmlSGoVaTkjoM0vDJjZu25iC9S0c+paEkBDt8UZQ/f61bi3H2i4nZvxaCO3aOC4RZVYSwMzTWoEyNjVCMalJcLjWBk5raVQXHuVFu5Y5vpE0LxpJDmD6OQySMjOrCaJwd419q1dZQ9RROpdVjt9H6GUXh5OYpFZQykMrAEFSCCD2II7itAePX8aR/1eP/Elrd1n4f8ARQRxcRu40XOEjXhyqMkk4AtcDck/jWLf+EVhdP1Lx5rqUAKJJnjVgo3CAQoi4ySe2dzv2xzeydhXaHVe9nJNYa4Zz6E1lqlHBd6pni9/FM39Ja//AC4audVzxD4S11wy7iTdwolQfnPCwlRfxKAfjXWSWU0YUyULIyfRr1NB0rrHIGAYdmAI+4jIrtXNntiaayhUryd/GnDf6f8A/GWoqvWw4m9rcW1ykfUMEmsJqCg/VSKMn0GWGflU1DSsTZW7WhKzR2Rgstrkjd3PnMEXDxb3jHVKpeFIQcNOsmnWi+2GSNyx2AUj7Qrz5O4YslnaXg1MzK93FA7qI4pbkO76WCaj+VkUFi2A571pS9vZbiZ7m5fqTP3bsFHpGg+yg22+W+TWweVfFu2tLG0tpLW6LwQxxMUS3KlkQAkEzA4yPYVbV6mE2+OEu559rNh6jTV1vdcpSzlRTeOWOXXi/obM4Nw7oQrGTqYl5HYDAaSR2eRgPQa2OB6DFZ1a+s/Ga1lljhSzvC8rBEGi1GWOdvy/sDWwa2VJS4plLZVOp7tkWn2ax6mPeSyKoMUfUOcYLhMDB3yQfl+2sCXiF2FYi0GwP8unt+rUvSvpGULwx5p4texKb+x6aaQVuM9MybbHonffvqGFOdhV8Nc1waA+WrKUvGrscs/nY+7OdTN+JJP41711WzaAvbt8VuzwN+tGxUn8cZ/Gu1c5bnfee57PoXF6atx5bsfQUFKVgbRunkX+LOH/ANXg/wAJazrPjdvNLNBFKHkt9HVC5OjXq0gntnynYdvWtSnn924daWVnqQLBFHNcbqQRGoeGId852L+mDjfBGX4W8WtLOW9WaeK3DJbaBK6R6tLXOrGojPcZ+8Vy2o2TPctunnOeEVz4y5v4Plz6vx8rWitWm/USWI8Es9fLw8fkbdrC5HTQeIxDcJeSHJ7nrQQTnP3GYj7lFYP7+OGfzhbf2iH/AMqy+QblJhf3EbBop7pjGwIIYR29vCzAjYqXhbBBO2OxyBv+y9VsNTPei0t3quuV/ZW3tYJ28uZ1YCKASLjOTIqb5O2CD8v21r/m/nPjVvxG2htLHrLJEWeH4wfrCOp1VA6e2Bucb9txWzaV6AahjcPnleKN5oulIwBaMOJNB/N1AAN94r5isZC8aOxyzjWx92fzM34kk/jX1Ka+X0tGh1QN8VuzQN+tExQn/wBufxqv1+dxeZ13sm4/qZp8936rJ2pSlVJ6IeF7+Sk/Vb+6a+luXv8ARLX+hi/w1r5pvfyUn6rf3TVt5i8Q5bu3is7R2jtVijjlkA0vcEIodFJGUi2IyMFt/TvY6SyNcJSkcV7RaO3V6mqqpZeH5LiuLN08H49b3iyPbSiVYpGhZlzp1oAWAJGGHmG4yPnUhWpvCDmaxtLO4iuLuCBvpMhCSyxRnT0oQCAxG2x/ZV6/f/wr+crT+0wf+VWcXvJM4e6v3Vkq30bXyZP0rG4fxKG4jEsEqSxnIDxMrqcHBwV2O+1ZNZEQpSlAKUpQClKUBoTxB5RPDrksigWlyxMOP5OQjLW59hnUy/LI9N63X0rxThcN1E8FxGskUgwyuNj6g/I5wQRuCNq07zL4S3dszPZfwq33PTLAXEYyfKNW0qgY9Q3yPrW6nSOT34fI7bYvtBCqC0+p5LgpeHZ/cplcE10uZeixSdWhcd0nVo2G2ezgZ/Co+3vI3fqvIgxtGpdMgHu5GdmP/QVoe6lxyjrXr6Hu+7mnnxWMdX+dfmSlcE43NenDraa6bTaQS3B2B6KEqM5xqc4RRse5rY/KPg8dSz8U0tjdbVDqjB9DK23UPfyjy9u9S1aWc3xWEaGu27pdLF7st6XZfV8l6+Bx4Q8oEkcTnXAKkWoPfS2Q9yRjbUNl/RLH7Qra1cKoAwNgPauauYQUIqKPM9TqJ6m2Vtj4sUpSszXFKUoDTXi7yy0Fz9PQMYbjSsxAyIpQqpG59QrKAvsGUfnVRa+mL6xjnikhlQPHIpR1bsysMEGtJc2eGd1YkyW4e6tT20gtPD32ZVGZFAA84333HrVdqtM5PfgdpsHbkKYrTah4XR9vB/RlUpXnDcK/wsDjvg9vkfY16VVNNcGd5GcZrei8rwFK4ZgBknAHqe1Z/L3L11xF9NnHlM4ad8iCP3838o36K5+eKzhXKbxFGtqtZRpYb10kvV+SOOB8Bkv7mO0iyNe8rgZEUOfPIdsA4yFB7sR6Zx9GWlqkUaRRjSkaqijJOFUAKMnc7CoXk3kuDhkTJGS8khDSzPjXIRnSMDZVAJAUdsn1JJsFXlFKqjjqeW7V2jLX37/KK4JeH3fUUpSpyqFaZ8XOWWgufp6KxhuSqzEDIimAVEY+oVlAHsGX9IVuase/sY54pIZkDxyKUdW7MpGCKjsrVkXFm3o9XPSXRur5r/vdHzRSrVzZ4aXVgS9uHurX00gtPCN9nVR9YoAHnG++49aqMNwr/CwPvg9vkfY1R20zrfFHquh2np9bHNcuPZ81+d0elKVwzADJOAPU7CoSxbS4s5rN4FwCTiFzHaR5AfeVwM9KHPncnBAJ3VQe5I9AceHC+W7ziJzYRM3TzmVjog7bxljs5O2y5xnuK3T4YcIs4bMPalmeU5uHmAEwlXIaCRR8BQkro7DfvnJsNPpW2pS5HH7Z29CuEqKHmT4ZXJLr8fTnnoWu1tliRI0GEjVUUZJwqgADJ37CvWlKtjz4UpSgFKUoBSlKAUpVW5s4vM8kfDbF9F1ONUkwUMLSAfFMwz8Z+FAe5z2xQGJfoOL3f0fAawsZFacnBFxcpgpbjuGjTu/u2B6GrX+5sP8AqY/9xP8AtXnwfhENpBFbQJoiiGlV3O2ckknckkkk+pJrNoDqiAAADAGwA7D5V2pSgFKUoBSlKAUpSgFYPGuI/R4HlC62GlEXONUkjqkaZ9AXZRn51nVH8d4e08DIhAcFJY9Xw9SKRZIw36OpBn5ZoCleIXC7JoD1II5rtOgJJVgYECWZUJZ4yOnnUxALZHf51zY+GHCzcT28kMhMYSVGF1eDVFIXCg/W/EGjYfMaT61McT5SlufpBSfoJedCWSOWISMksPTwQyyAAFYkUrv2yCM1L8PsX+kz3Mg0lljgQbbpG0jGTYnGXkbAz2Vfc18cU+aJIWzh/GTXkRNl4WcIiYOLNZGHb6Q0s4GxHaVmHqfSrSkYUAKAAOwAwBXalfUsGMpOTy3kUpShiKUpQClKUAqC41yPw68Oq4tI3fcdQDRJvn7aYb1z371O0oE8FM//AJDwn/Uy/wBqvP8AMrIsvC3hMTBxZrIw7G4aSfGxHaVmHqfSrXSsVFLkiWV1kliUm/idUjCgBQAB2AGAKq/HVawnPEYwTA+lb2NckBRpVb9VCkl0XZsd0Hugq1UrIiOkE6uqujBlYBlZSCrAjIYEbEY9a71VLFzwy4W2cj6Fcvi2dmH1ErDP0Eg9ozgmP2OV/Mq10ApSlAKUpQClKUBH8d4hJBbySw273EijyRRlQzsSABljgLk5J9ADsaj+UOXGtY3luGEt7ckS3M2ACz6QFiXHaNR5VHsPTNWClAKUpQClKUApSlAKUpQClKUApSlAKUpQClKUApSlAKUpQClKUApSlAKUpQClKUBi8U4bHcwyQSjKSDBwSCPUMCN1YEAgjcECojlvikqu1heEG5hUMkmf9KgzpW5x6PnZ19G3GzLVhqP4rwVLhoHLMklvIssbxnDDB88Z90ZcqQfQ+4BAEhSlKAUpSgIPnhZzw69Ftr63Sfp9HX1NWNtOjzZ+6oTiXEr+3ihFnGZQI7iR9VtdgsyT24ji0yuXQlZJe5OQhwBja70xQFA41zVxG3FxMqZjS4a2jjmgkRm1JKkEgc4V1a56agKD5DknzbDx3jKyYMQdFkdDi1lGpEvrWISA6zjVDLNJntiP1wTV4uLKKQoZI1cxnWhdVYqw7MuRsfmK98UBWuUeKX8z3AvIhGEOEHTlQ56064yw0uvTWIgqW+I77gCy0pQClKUApSlAKUpQClKUApSlAKUpQClKUApSlAKUpQClKUApSlAKUpQCuDXNKA19YSX0TXrqJGma7ZI1mgvXAgk4hGvUDM4iZBCzMFQAgDOcA1lw8Z4nKtomgwyyJcGVntZmjVkdkgBxjSzHS+7BQqt+ctXbFdJYVZSrKGVgVIYAggjBBB7jFAa5teceLXMCXUEChJVdlUQyTYMctlEVLKy93e7bsMrFkbeapG247xY3FvG0AEZZld2hnGsLeXEbN5QwQ9COKQaioJk2LDAF0gt0jVURFRFGAqAKoHsANhXpQClKUApSlAKUpQClKUApSlAKgeeeKtbcPuZYywl0iOHRjUZpGCQgZ/TZfwzU9UPzBy0t6YNc0qCCRZ0EXRx1EzodtcbZxnt27bZAoDxHETZpa2ztJd3UoOAOmGkKKDNKSdKIgJH+8oGScVh2fP8AHOgNtazTShHkkiTpaogkskeGYvoLF4nChSS2kntvXseSE6gmF1cifEqtKHi1usxj1JvHpUDpJjQFI07GubPkaC3lMtrJLbgpFE0cLR9Nlhz0iQ6M2fMc4Pm9c5OQIfhvMzy8Xu0jWaQRJBCYFddELshkmnfLaVxlIxgklg+AQCayPEnm1rKFVhZupqjknEIDSx2nU0zTDIKpvhQze7Y+HbN4TyHBbXC3Uc03V+tDljB9cJpTK4kxGC3nOR2x2G1evEuSoZ7iW4MsydeNYJ44nVY5o11YV8qWGzMPKy7GgPPkXiM8tuUmJlaJnQ3AZGjlOotpjZcF1UME1kDJQ+uarltzDcXfGL6zhuZIo1GiNiF0L0gq3TxAr55Q7qoBOldLEhtlq5cD5eWzthawzS9NAVjMhjZ4lPZFJTcD01Bv2bVFWnh5BEbVknnD2rzyxuTAWJuDmYOel5wTnv7/ACGAPO259tlnSzi6lw3Va26muEsZVRmbK6g2gFSpk06Qdqy+Ac6pe/R+jBJ9cjTNqMf1MYfSjSYbYswcKoyTob0FdbfgD8PjIsutOC79OCSWJYYjNIXeQsVDlAxJ7u25wCazuVeWYuH26wR4JJLyPjGuRjlmx6D0A9AAPSgIPi/HJf3WSGNrgwW0AkuEtlV1Mkkn1Eb5GVGhZGOCM+WsPljm51WG4uXlePiMtybcyGFY7e3iDupfOD+SjZ87+gqeXkxAt6PpM+q/x1nzAHwI+npQiLyjRt8sZGCSTgjlESvaQSwn6JwzBh6jRF7hxHojJEeFESqSMHBY4yAAdQHnc+JOgSMeH3JEVuL197YFISzBWYNICGIRm0/Fgds7Vmyc+RZVkgleEzR2pmHTCrLIyqECswZsMwViAcHI3wcYPCuUnuZb24vlkQXEyn6OWg0PDAFFsHMepiM5YprCkscgjvKW3JECMDrlZFkluI4nZOnFNKzM0q4UMWBdiNZbTqOMUBXOM84XN1YTmGGSF7i4+iWUkUqF5SJSjSDDDTjpytuQuFG+5qTi8R7dYkDxyRymWW2WOaSAFjb4EshkL9PQDtq1btsMmsmy5CihFoFubgrZBhAGNuQhaIx6sdLdgpOCfUk75Oetn4fQw9Aw3NxG8CSxCRXi1uk0vVkR8xkHz+bIAOT3oDz4X4kQ3LokNvKSY0mk19FDCskburMGcErhcFhlQXXffbx4FzysjwxqlxLJdqt2ElNqrQQTPpjwFILoAuo41EA+Y5IFZl7yBDMZGknnZnSaFWLRF44p2zNEjGPOD2y2SoGFI3zkWPJcEc8U5klkaAN0VkMeiLVEsTFAiKQNC4050jJwATQFgpSlAKUpQClKUApSlAKUpQClKUApSlAKUpQC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click4biology.info/c4b/3/images/3.6/lockkey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5967566" cy="33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part A???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7060" y="5715000"/>
            <a:ext cx="24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Enzyme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209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362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4648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48566" y="4778829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906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 monosaccharide is a</a:t>
            </a:r>
          </a:p>
          <a:p>
            <a:r>
              <a:rPr lang="en-US" sz="4000" dirty="0" smtClean="0"/>
              <a:t>a.   carbohydrate</a:t>
            </a:r>
            <a:r>
              <a:rPr lang="en-US" sz="4000" dirty="0"/>
              <a:t>.	</a:t>
            </a:r>
            <a:r>
              <a:rPr lang="en-US" sz="4000" dirty="0" smtClean="0"/>
              <a:t>        </a:t>
            </a:r>
            <a:r>
              <a:rPr lang="en-US" sz="4000" dirty="0" err="1" smtClean="0"/>
              <a:t>c.lipid</a:t>
            </a:r>
            <a:r>
              <a:rPr lang="en-US" sz="4000" dirty="0"/>
              <a:t>.	</a:t>
            </a:r>
          </a:p>
          <a:p>
            <a:pPr marL="742950" indent="-742950">
              <a:buAutoNum type="alphaLcPeriod" startAt="2"/>
            </a:pPr>
            <a:r>
              <a:rPr lang="en-US" sz="4000" dirty="0" smtClean="0"/>
              <a:t>protein</a:t>
            </a:r>
            <a:r>
              <a:rPr lang="en-US" sz="4000" dirty="0"/>
              <a:t>.	 </a:t>
            </a:r>
            <a:r>
              <a:rPr lang="en-US" sz="4000" dirty="0" smtClean="0"/>
              <a:t>               </a:t>
            </a:r>
            <a:r>
              <a:rPr lang="en-US" sz="4000" dirty="0" err="1" smtClean="0"/>
              <a:t>d.nucleic</a:t>
            </a:r>
            <a:r>
              <a:rPr lang="en-US" sz="4000" dirty="0" smtClean="0"/>
              <a:t> </a:t>
            </a:r>
            <a:r>
              <a:rPr lang="en-US" sz="4000" dirty="0"/>
              <a:t>acid.</a:t>
            </a:r>
          </a:p>
        </p:txBody>
      </p:sp>
      <p:sp>
        <p:nvSpPr>
          <p:cNvPr id="4" name="Oval 3"/>
          <p:cNvSpPr/>
          <p:nvPr/>
        </p:nvSpPr>
        <p:spPr>
          <a:xfrm>
            <a:off x="228600" y="1426696"/>
            <a:ext cx="44196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5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09600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What are the channels and pumps in the cell membrane?</a:t>
            </a:r>
          </a:p>
          <a:p>
            <a:endParaRPr lang="en-US" sz="4000" dirty="0" smtClean="0"/>
          </a:p>
          <a:p>
            <a:r>
              <a:rPr lang="en-US" sz="4000" dirty="0" smtClean="0"/>
              <a:t>a</a:t>
            </a:r>
            <a:r>
              <a:rPr lang="en-US" sz="4000" dirty="0"/>
              <a:t>.	lipids	</a:t>
            </a:r>
            <a:r>
              <a:rPr lang="en-US" sz="4000" dirty="0" smtClean="0"/>
              <a:t>	c</a:t>
            </a:r>
            <a:r>
              <a:rPr lang="en-US" sz="4000" dirty="0"/>
              <a:t>.	carbohydrates	</a:t>
            </a:r>
          </a:p>
          <a:p>
            <a:r>
              <a:rPr lang="en-US" sz="4000" dirty="0"/>
              <a:t>b.	proteins	</a:t>
            </a:r>
            <a:r>
              <a:rPr lang="en-US" sz="4000" dirty="0" smtClean="0"/>
              <a:t>	d</a:t>
            </a:r>
            <a:r>
              <a:rPr lang="en-US" sz="4000" dirty="0"/>
              <a:t>.	</a:t>
            </a:r>
            <a:r>
              <a:rPr lang="en-US" sz="4000" dirty="0" smtClean="0"/>
              <a:t>lipids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21772" y="3200400"/>
            <a:ext cx="3200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9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6" y="685800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Nucleic acids differ from carbohydrates, lipids and proteins because they contain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a.   CHON</a:t>
            </a:r>
            <a:r>
              <a:rPr lang="en-US" sz="4000" dirty="0"/>
              <a:t>		</a:t>
            </a:r>
          </a:p>
          <a:p>
            <a:pPr marL="742950" indent="-742950">
              <a:buAutoNum type="alphaLcPeriod" startAt="2"/>
            </a:pPr>
            <a:r>
              <a:rPr lang="en-US" sz="4000" dirty="0" smtClean="0"/>
              <a:t>CHO</a:t>
            </a:r>
          </a:p>
          <a:p>
            <a:r>
              <a:rPr lang="en-US" sz="4000" dirty="0" smtClean="0"/>
              <a:t>c.   CHONP</a:t>
            </a:r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10886" y="3733800"/>
            <a:ext cx="26670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8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this is Prokaryote?</a:t>
            </a:r>
            <a:endParaRPr lang="en-US" dirty="0"/>
          </a:p>
        </p:txBody>
      </p:sp>
      <p:pic>
        <p:nvPicPr>
          <p:cNvPr id="5122" name="Picture 2" descr="http://brunodesosa.blogspot.es/img/euglen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20" y="3657600"/>
            <a:ext cx="2659812" cy="246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hASEBISExQVExUUFxgWExcYFhYZFhEXFxoWFRkaGxYXHCYeGBsjGRYWIy8hIycpLy4sFx49NTAsNicrLSkBCQoKDgwOGg8PGjUiHyMsLSwpLiksKi0qLCwtLC0qNTUqNSkpKSksNCowLCwuLSoqNCwvLTAsKSwvKi0sNDYqNf/AABEIAMABBwMBIgACEQEDEQH/xAAbAAEAAgMBAQAAAAAAAAAAAAAABQYCAwQHAf/EAEMQAAIBAgQEAwMKAA0FAQAAAAECAwARBBIhMQUGQVETImEyQnEHFCMzUmKBkaGxJENTY3JzgpKiwdHh8BUWRIPxNP/EABkBAQADAQEAAAAAAAAAAAAAAAABAgMEBf/EADERAAIBAgQDBwMDBQAAAAAAAAABAgMREiExUQRBcRMiYZGh0fCBscEyUtJCYnLh8f/aAAwDAQACEQMRAD8A9xpSlAKUpQClKUApSlAKUpQEVzDg5pUjWJiv0gLnO62TK+5jdXPmy6A9r6XqIjj4pG+l5AbLctH0xBu5UsLXw9yQvUqABbS2UoCH4djpIsN4mLJUqfMxCaAmwJERKqNd+g3OhJl0cEAg3B1BGxFfSKhH4dLhjnwwzRal8PcAC/WEnRD9w+U9Mp3q210NqcIzVr2l46P2+uXQm6Vy8P4jHMmeM31swIIZGG6sp1Vh2NdVSnfQzlFxdpKzFKUqSopWt51BVSwBa4UEgFiBcgDroCfgK2UApUHxnmRIlNmUAe052Hw7mqunyiQ5vr2+JRsv7VZRZ2U+DqTV9D0SvhNRnDeOxyRFyygKMxa4yZftX2tUNG0nFGuQY8ADoDcPxC32huuH+7u/Wy3DVeTsc04ODwyLHw/iMc6eJGcyXIVrEK9veUn2l7MNDbS41rqr4qgAACwGgA2FfaFBSlKAUpSgFKUoBSlKAUpSgFKUoBSlKArfG+G418Q0kLsqLHEFUOQJGzy+IMubKPKYyWIv5QAdxXNhpuL2866jxMthBZrxhkLHOdpCVAW2gBPrbaUBUMQeMKLKBIc5N7RLdfEkXLbMMq+EI3vq2ZrXOuXGFeMeEVJUMDZTliJyiKe3mLnMS4w9yRoWfcezcaUBV5P+qh7rlIUEBSIgHN4FuzXvqrTN5bWMY3BCmW5fbEmAfORaTMw90Erc5SQhKglbXANSVKA4sJxaN5Hi1SRL3RxZmW9g69GQ9xtsbHSu2uPiXC451Aa4Km6Ops8Td1bof0PUEVwxcUkgYR4q2U2EeIAsjnYCQfxT/wCE9CD5ape2p09lGor09ea9t+mq8dT7x3hr2bEYYEYlRZcpUCYdEkDEKy+pII1seh+cp4zFPh7YtCkyMVa4UCQbhly6WsbadRU1UdxfgqThWzNFLHcxTJYPETa+4IZTYXRgVNhcaCzB3sSD4hul2Uop55P+peHTwJGlVvC8zPDKuHxwWN2NoZ1uMPij2BJJik/m2P8ARLVYMRiFRczGw/ernOk27I5ON8LjxELJIStrMjqbPC66rIje6yn/ADBuCRVLxPPEkcTRYkgSR+UsgIGK3ysoPsZgCSvSx7EDZzdzqsYtu3ux3/xOeg/4O9UPgfDcZxWZnDFMObpLOVuHH2IVOhKkA59lIB1O8yTSuj0I0Y0I9pU12NT4nGcUxPgwAHJ7TG/g4VT1cj2nPRRqfQVP4j5HsQIyY8YXlF/LJCixOR0uhzoD31tVt4DxDhOGvgcNNAjRuUMXiASNILBs19Xe+511FulhY7nbuP8AfejkzCpxVScrp26HhvBOJBHEGIzhUf8AhERuBE46EbsNiTsRtfc+8cMxiSRgrYAACw2GmlrdLbV5/wDKTySZx88wy/wiFbOm3zqIe7/WL7p/Dtas8r80YgRpCkgi8WwR21eNGvpl2XX2b63OlgQwp3YrPV+b+enqb93iIf3r1+eh6txfmURyDDQJ84xTC4jBssSn35pLERJ+BZvdBrs4TgJY1YyymaRzmc+zGulsscdyEQfEk9STWnlzhGHgitCCc5zSOxvJK/VnY6lv26VInEoHCFlzkFgtxmKqQCQu5ALC59RVup57VnZmylKUIFKUoBSlKAUpSgFKUoBSvjMACSbAak9AKj4+P4cgEv4YN8vifR5wBfMue2Zba3FASNcPGUlMVo8x8wzhWyuyX8wVrjKxHW49CDY0TjmFNrTxHN7NpE82uXTXXXSkPG8OzmMSLnDFLXFywCsQPtWDC9uoI3BoCuYqLijOFQOsSvHlBZPEyBdc0gk8xuWuNdlsd7yeMbiImIjEZiv5WNrke3qL9Mvh/wDsB6HLPUoCr8upxI4jNiQRGImUaxgM2dWViiMQGylhfsB13nMLxWN5Hi1WRN0YWYrewdftIe4+BsdK7K4+JcKjnUBrhl1jdTleJu6t0+Gx6giod+RpTwXtPzXL3OylQ0PFJIGEeKtYm0eIAtHIdgHH8U5/unoQfLUzRSuKlJw10ejWj+ea5isJYlZSrAMpBBBFwQdCCDuKzpUmadiD+bzYTWINNhxvFvLAP5sn21+4dR7pOi1K4PGxyoHjYOp2I9NCD2IOhB1FYYDiMcwYob5GZHBBDI67qynUHYjuCCNCDUPxsLC5lgYRzHWRf4qUfzo6NbZx5h1uNKok1odkbcQ8Mv1b7/5e/nfUkeOeA0LRzKJFcWKHXN/p8eleU8W5kfCFoY5hIiiyeK1/m33fEJsfTNoNLkW15uZvlDdwVTMCxC3BzPIx0yRhe5uBbcdqleTfkzJKYriCgsLNDhd1j+9L0eT7uy+p2t3ZRxRZ1VaK4Luz/X89CJ5W5Dn4gwxGLDphmOYISRLi79X6pEfzI7Cxr1Ph+Kw+ZsPA0V8Oqq8UYF4Aw8gKr7IsDau3MAdB3Jt1rRHhUDPIFUFwA7BQHfLoAWAuQAbC+16lu55tSpKo8Ujmn5fwkkqzPhoWlRs6yGNc4cEENmte4IXU9q2YLDTriJ3knzxNk8GLw1Bw9l84LjV8x112qoxcc+bOeHcLwTYo4cnxS8+WKBnPiW8VyS7+Zri4ynvqKvAJzaW7fj1Prt+9QZmjiOOSGKSd82VFLsFUsxCjcLuTYHSvLOe+Vsq/9Uwyt4UwWTFR5SCoYA+OE3B1Gcfj3r0JYYeHYXEOqzyRqzTMq5pZMzsM2W5vYdr6AE9zW/g3EmxMSyvDLBmzAxTraQDMQLjswGx/+ynYvCbhLFEo/KvPGJ8JYYwrSSaJI5+jyjeQgauVtbTfvevR+A8DSBWfO080tjNO9s8x6baIgucqLYC56kk+Nc28vnAY+0JKxSJ48AvrAUYI0YP2QWUqOgJHSvUOR+OGaGPN7wJ+DLcMB6GxNSk2rs7atPtodtHXmWqlKVB54pSlAKUpQClKUApSlAYugIIIuCLEdwagOJclwTRhGaQ5biMls3heyVAFtlKL1ubEEm5qeWVSSAQSvtAEXW+ouOmlZKwIuNQdvWgIT/tCDctITY+YtdidLEkjXLlXTY5VLBiL0wfJ+GilEqhi4YsWYhmYm/vMCw1LHQi+Y3vpabVgdtf9tDX2gODiaYgZXhKnLfNE1gso02e10cdDqNdR1GXDeKxzBst1dLCSNhaSInoy/sRcHoTXbUfxLg6ykOCY5UFklW2ZfukHR0PVTp8DrVWms0dEJQksE8tmvzv11XjoSFKicHxhlcQ4kCOQ6RsPqsR/QJ2buja9sw1qWqU0zOpTlTdn9Nn0MJoVdSrAMrCzAgEMDuCDuKhvm82E+rDTYfrHvLAP5snWRB9g6j3SdFqcrU+KQOqFlDuGKqSLsFtmIHW2YX+IqHG5NOq4ZPNPVP5k/H8GODxscqCSNg6tsR+o9COoOorfURjuElXafDssUh1kDfVT2/lANm7ONR1zDSqrivlNhcSrYxeHYEXDGU6ghCNCARv1FjpUKWajLVnVDg5Vk50c4rXePXfqvQ6+bMUsExxmHcI4UJidfo54x7Nx1kQk5WAvYka6CvPeZeZcRiZhhYY3Z39mIEFpb652YHKI7G+a+W2tzXPiMdjOJ4nwIFHl1a9/CwqnTNIR7TdhuegtXqPKfKkWBjy5jLJltJNJ7Talgov7EYJJCLpqdzrV3eMsnlz+fPe86keG7tPN8yL5J+TpcIRPORNiiNXH1eGHVYgfyLnU+gOu2Dj2Nw+NRMb4Kw4p3hwghVyQynMjSyMbLmTQKOvQWNW0MbWt19dv/lU/h/JeLlxUOJ4hiEm8Bi2Hw8UeWFG8wDtmuWYXUjsRuesHnuTk7sn+P8FixUTQzhmQ5WIUsrAo2ZTmWx1IFdxjYqRcrcHVd0JG4vfW/eq3i8HxdcWzxYnDvAzi8UkWVoozluFkTVmADHXuL3vpv4Nzek+MxOEdDFJhyLXP1yHXxQLCyG4tvuO9qFTZyhyvFgMKIEJa7FpJDYNM5NyzC56ADfZRXXxmfFIkRw6xMTIgk8RiLREnOVy+9a1h8dDXXLqrKrFTYi4A+jJBAIuLXG/4VzcNwUkMEcckrYiRQM0pCq0hJOpUaCwNvgKAz4jxGHDxNNM4jSMZmYlgACQBot+rAfiK+Y/jMEEBxEsiJEAGL9MpHlIPvXuLd76Vzc1czYTBwF8RZ83lWLKHedhqFVTvrbU6DrXkWN4hi+JTqZVuB9Th1N0gH2sx0aQaXc6bjY0ztdI2pUZVH3TPjfH3x+JMoRguQQ4dGAz5CwdnZRszkKABso13r1HkbhDRRxg+4pzHpma5I/C5/IVCfJ7y1Eys/wDGIxSW/tRt9kL7txrfrf8ACvSIoVUBVFgK0urZHbVqwpU+yhmZ0pSqHmClKUApSlAKUpQClKUBXJOXZQAisAM4BdbpJJExYyeI4NySrGxXXNZrrc2jl5OxSJEiTXVBGhUPKqlUVFK+VwQpyMdNbzMDcCxulKApsfJWJW9sUSCrg+2ucu7SXNm0OYkk6gljpoc0jw7lqaOdZTiGf7QLSkMtp7gK7sALyQn/ANPrVhpQHBxPiTQ5WMZeLXxGW5aLax8MC7Lvci5Ha1yOuCdXUOjBlYXVgQQwPUEb1sqGn4TJCxlwthc5pICbRynqV/kpD3Gh94dRR3WZ0QUJrDpLfk+u3XTe2pJ4zBxyoY5FDq24I09PgQdj0qJ8abCfWFp8P0k1aWAffA1kQfbHmHUHVq7+G8WjmDWurppJGwtJET0Zf2IuD0JrtpZSzQUpUr05rLmn91t15+KMIZldQykMrC6kEEMDsQRuKj+YuGxTQFXYxlSHikXR4ZFvldD9oXItsQSDcEiq9zHwzEwTxS4R0jjDiSSHOyiV7kNZQpCgqdbWBJuRcXqC5y58CZgCC4vfXyQj17t6fn2q0LyumrHUuBUlGcZXi/NeD9/+GzinPUscRjxAvKll8gskxNyrnfKCATl9Da9jlp3CeEYzi85ZWyQg2lxFtBbeOEe83rsOtzv28o8n4niDHEYjxI8K4NwdJcapsdb+xFcAg+0bDLbQj1rA4VIkSNFEaIoCqAFVB2AG1Sm1deRSpxOBdnS03+fc5eDcAw+DhEMEeRB+LOx3Zm3JPUn9BpXZLMqqdRa9z69hfrWUkhCki5PsjsTcWvUWeJ4dcUMM0imfw/GKm9ypbKCOigHp/pUHAdTG4JIY6XAFwt+1zYHff9q6AzgC5UZRrc3P6W9dKxnGYG18uhJ2zXIsB1trWGI0IQea5uVGpAGuh9QLW69KArfPHFsTg8MmLjKlY5EbFxkeaSJiqkI26kXH/BY9XHOT4cW0M6vJh5o/Ok8ZyyhW3Q5uhUnRhcX9SDX+ActHisj47icRyMWXB4ZzIFhQZkZ2RrWdrD8r9rX9RewC2A0AsLC3QAbf7UBW+F8VxEEy4OYF1jUfwqRiPFzXyl9CA5YEe1uvXrs5s53iwRWJQJcTILxQ5goHZpGPsJfvubAdxBc8fKCIi+EwmWWW2SZ2AaLDg73Gzyanyf3u1U3gfLMsxMhV3ViPFewMkttPKPfIA2G3QE6GqjJJ5/69z06fDx4mzisFlZ7N756P0PmD4fisfiWllYySnR3IKpAv2ET3ANfLuTe/WvWeVuTY4EFxvqb+1Ie57D0/4YrhMKYJo57rLgpfacEscHJoodzuUNgrE6obE6XI9BrRSvErW4js12UFa2pX+L8HaOYY3DL9KqhZohYDGRDZewlTUo3xU6NdZ6KTMobUXAOoIIvrqDqD6GsqVB5wpSlAKUpQClKUApSlAKVVMNz4ojjkniMYkRJBlLuVRs1yweNCAoUkkA9LXvW2fn3Di4CSswUuBkNiuVXRiy3yqwePU7ZtQLNYCzUquQc7wtErlJLkHyKAxurwxkA3F/NiI9dOu1qmOF8RWeISKGANwQ1rqQbEGxI/ImgOulKUApSlAR/EuDrKQ4JjlT6uVbZl9CDo6Hqp0+B1rgk5ieI+FOgWY/VsPqp/VSdVPdDr2JGtT9UXn1z4eJuL2QWuL221/C5NQo53R6HCWqvs6maWm66eHh9nmVLnLn3VljYkk5S41ZidAkYG5+H4d638m/Jo8hXE49RfRocMbFU7NN9p+ybDrc6VXeSZMvEllMLTeEq6hS3gLISGlCgXzCwF+wPU3HuDsND0G56G1T2l21sa8fjhaK/S9Lc7b7dPqZOptbS50HbStEktjpl0Jvc6n0VQCT2r55idRqBotyLerH/IVpw7xhRrcm98ugGtzqCL/iag8oxbPmvbKACx8xub3HbTrXRBGQB5ACfa1Avv21rnUZixIKrfTzMc1tAND3v+lJBrcjKO7lmB76DS3xNAZy3fKM1hubXG3r16f8BrNYfN5bm199je3Xe9uvwrHDoXuS516KANOnc7eu5NRPOHDojhXMk/zcR2cSlmGSxsdBvcEi25JFRJtLI0pRjKajN2T52vYnonGW5IC2N72GSwsRc7WA/Q15bzb8pDz54MC5WO5EuKHtSdCsPYW0Mn93uYXjHNk+LWOBbjDKAuVlYSY2xspl8xYKRY5Abkn4WnuTOVUbEGOQZZFAZI3tYJp5tNHKnTTTbQbKi87M7YcIoPFV/Ty8fmxG8rcrRyzrGU8MMviJDqM1yc1idcgOvexAvoTXsvC+EJCoAAuBbQWCjsB0FcHFuVlkiTwm8PEQt4kE1rlXGhDW1aNhdWXqD3ANTGEkdo0Z18NyoLJcNka2ozDQ2PWrR7qwmNbiHJYI6Edj+CHM0sBVJG+sRheHEja0i97aZxr3zDStvCOKI/0WTwZI1GaE2BRRoCttGj7MunwOlSVcfEuFRzAZrqym8cim0kR7q3T1BuD1BFUtbOJVVYzWGr9HzXXdeq5bHZSqzxWDiAbDhJCwRW8ZkQDP8ASRANkJN2EZcldjZrDYVw4Hi3FRGA0OZvNfNGbgkyFEur2INkGe3kB8wO9XOdqztqXSlVSfjHEhmywhiGcL9E4DWy5RfPp5S5zeySllJuCQ4nxUOqmKMguczhJAMviOgUKHbUxoHzMQPMAbXFxBa6VHcCxM8kWadQr5iNFKggbGzEnvvbbqLEyNAKUpQClKUByTcJw7gK0UbBQAAUUgBbgAAjQAE2Hqa58Ny1hUzWiVizFyXGc5mFibve1x2qTpQHGvB8ODcQxA2AuI0vYFSBe2wKqf7I7V0wwKgsqhRvYAAa76Cs6UBDT4KaBmkgvIjEtJAzdTclomY+Vrm+Q+U/dOp7+HcSjnTMh2NmUgh42G6sp1Vh2NdVRvEODZ28aJvCnAsHAuHH2ZF99f1HQiqWcdPnQ6VONXKpk9/5b9depJUqM4fxnM/gzL4U9ict7pKBu0T++O40YdR1MnVk09DGdOVN2l86Conj/BxMjaXOUqw+0p3HxqWrRjcdHChkkYIo3J/IAdyToANSdqsnYU5unLEjwPG4fE8NxiTw6ul8t9FxMRILRt2Og+DAGvXeBcwxY3DpiIWuDqytoyMu6MBswP8AkdjVP5u4vBiiyJHlBbKHfPmEuuyRRuVJAN0cq29wKrvLmKm4fJPi45Elwq5FxaJnBdrgZkV1H0iBlv3DW9RMrPM6uInTqJTjrzR60JSPIVOp8xzCxJ1tdrdCLj4Ctcj+yqqbksvu+UFm10Om9viRWeBx0bRrMjZ4pAHRxrfNb9/3uDasFIaNhlvqbKBqSWNsx26d9LVQ4jOJvOMi2VBZtRZt1+1Y2sda3OzMcuXQWLXYWGmg0v1saxwysS3QEga6m1gbDoN/XeoLm7nPD8PUIPp53F4oQdW6Z5GPsp6n8B2EpN5IjuYflGw+GexRpQHKyMiX8wNssea2dwSLjQW69KofEuI4vic6GQGym8GHBusX33OgeS27HQdLVycG4DLiJGAAuzF2y3EMGawIVSTYWVRrcnKO2np3AOAJgQDMv0TbzW27CUXuidmGne25m+F95Zbns0OEhTgpzd5/t9t34GPKXICKM0gDkizMRcWO6qD+pP8AtUlxzlt40UxlysTZ4JEGbEYFvQf+RCRo0Z8xU9dMtwS1ha1ultrVlUTWI4p8ZKTtJXjt85+P4yI3l/ibTwLI6qrahsjZo3I0zRt1Q7i9iNiAQRUlURiuEOjtNhiEdjeSM/VT9ybew/3x+IbpswvMETJI0h8FoVLTpJYNCoBJY9ClgSGFwbb1VS5MynSVsdPNeq6++nR5EnStMOMjbNlZTlIDWI0JUOP8LA/A18ixsbEhXUkG1gRvlV7evlZT8CKuc5vpXO/EIha7gAlQDfRi5CqAetyQNO9Zx4tGJAYEqcpF9iLEj/EPzoDbStQxKfaXbNuPZ7/D1rGXGxrbM6jNoLka6M37Kx/smgN9Kx8VddRpoddjp/qPzrCLFIxKqwJABIB6NsfgbHX0PagNtKUoBSlKAUpSgFKUoBSlKA5sfw6OZMki3FwQbkMjDZlYaqw6Ea1GDHy4Xy4gmSHZcRbVOwmA0H9YNO4XczlfGAIsaq481qb06tlgkrx226bfbdM1nFJlZsy2UXY3FlFs1z2FtfhVM4fA/E5jNLmWCM2RbkHzC+UHcNkYZ2GvmyAgBy0PxPhAwjzQQTGY4kgTQ5VGVfaVMyWCFhdLWFo2dtAlWGTi2HwuDbDRSiXELG9xGczeMwZmd8ptEDIxa7FQO9IttZqwrwpwnanLEt7W+5HYOOLF4mRjljweFUhVHljya6aWAV8rO3dPBGzMDBY7hbYmKVIl8NTIZyMuUKCf4PER7rGNUYj3cq967uWOEYjER+GjKIBIWLDWMFLIov8A+Q6KiKNo1K3OcgCvQ8HwmKKLwlHl1zXN2cnUszblidb1dFKc8Ek3oeJ8l80Hh0xw85K4SR7G+nzOUnU+kTHcdDr3v63FFltY3BuVG1gSTodQRr+VUvnzkksS6KGYixBtaVduumYfqPwqjwy4mJPAWbGxKugiWdlRRtYKULKPRWHparON80d9Xhe0eOloy986fKEIC2Gw2WXEbyMdYsKTf2re2/ZPTzW2NK4Xwf5xMjuzhp2tLK92aaQAAZWOnm2ybKdrggCU5U5DaQrnQom4TUM/csTqB3J1NepjlHDth2gkQMrLaw0ydshGqkHZhrVZRtZp5k4YcKr3vIx5e5XjgRRlAtqF9e7H3mqdZQRY6g7+tR3A4sQkZjnIkMZypLpedLDKzr7snRraEi4tewkqN3PPqVJVJYpEI2Alwvmw4zw7th7gZe5hJ0X+rPl7Zeslw/iMcyZ4zcXsQQQyMN1ZTqrDsa6ajOIcHzP40LeFPYDNa6yAbLImmdfXQjoRWdnHTy9jbHGrlUyf7v5e+u9yTrj4lwqOZHVhZmjeMOAM6LIMrZSduh/AVyQcxIodcQPAkjVndTcq6KLs8bAfSKAOgzDqBW7D8w4V2yrMhPkO9r+KpdLE6ElRew1tVk0zGcJU3Z5e35RFT8iRM0lpJFWRgxUBLDIrIiglbhFDtYf0RsLHGbkGF3LM7XYENlCqBdQvkCgBDpe9j+etTi8Yw5y2mi82Yr9InmCe1bXW3XtXxuNYYC5miAyh/rE9gnKG39ktpfa9SZkLHyJEHWTxGzB0kPljykpIkwCjL5BmQDTWxOvWtPEuSTK4Usvhl3Zjp4gDyNPZbqcrZncZgwNsu9iDZMPxOGQqEkjcsuZcrqcy3tmFjqL9a6aArEfIUCqAGIYMr3yra6+JZSCCShZ7lSTfLvWvB/J/ErlnbOAxZVyJY3jSM5vL5rFAV+zbTTQWulAVePkDDi93drxvGCQt1EgYFs1r5/O/m7EDpUjwfgAw7Cx8qpkUW+07SsT/AGmsB2GpN9JelAKUpQClKUApSlAKiuO8z4XBqDPIFZtEQAtJKeyRr5m/auXj3HZBKuDwtmxLrmJIumFjvbxH73Nwq9SOwrZwHlOHDEyEtNiH+sxEnmlc9gfcXsq2HxoCL/63xbEn+D4RcMnR8U1nIuP4lLlTa+961pwvjqm/zqB/usgCn8VhDfrVzpQFMlxvHUXzJgzoS0gLBUA6sGddANdO1QWGxPF8ezL4rKgNj4LCFLW96Yx+Il98i5m1BOS4qe49i3xuKGCiJEaEmdxrqtr7ixCkgAHQudQRG4NrwWDSKNY0GVVFgP8AMk6kk6knUkm9AUfB/JWvl8R49BayxeIRc3YZ8S0gN9LkILne9d3FeUcJh8HOzh5ckb5RIwK5ipChYVCxZixAHlve3WrXi8ZHEheRgiruxNgOg/XS1VF2k4rIAA0eDja5J0bEMOg7W/w/07CMCS5Cw5XBgn+MklceqtI2U+oKgMPRqsVYxxhQFUAAAAACwAGgAA2FZUBqxOGWRcrC4/b4VFnlwX+sNvh/nepmlSm0awrTgrRZz4PApGLKPiTua6KUqDOUnJ3YpSlCBSlKA0Y3BLLG6Nsystxa4DAqbE7GxqEHImEDq4BBU3HsMPbMlhmU5dcouLMBGuu97FSgK+vJkAAGaS1rN9XZrZ8l1CWGXxHsAADfUNX3/syDygtIQpV7EpYyLlGfRN8qKth5bDQA61P0oCEwPKWHimEy3LgH2sh1OYXzZcw8rsLAga6gnWpulKAUpSgFKUoBSlKAUpSgFRvHuLHDw5lQySuRHBGN5ZWvlW/RRYsze6qselSVKAiOW+A/No2Lt4s8zeJiZSNZX20+yijyqvRQOtyZelKAVG8x8SMGFlkX2wAsd9vEciNL+mdlv6XqSqmfKnjMuDC3AzMza9BFFJKD/fWMfjQHRyjDFhcEcTK2XxQJCzHXwz9WD1LENmI1JeV7b1oHM3EMX/8Aiw4SM7TTnRh3Cg+h1XONRe1Y8H4V8/MeImQrhYwBg8OdA6jQSyL1zAeVT7p9Te6UBUcNyRJKyyY7EviSNox5Il0tstr/ABAS40II0q2RRKqhVAVVACgCwUDQAAbC1ZUoBSlKAUpSgFKUoBSlKAUpSgFKUoBSlKAUpSgFKUoBSlKAUpSgFKUoBSlKAUpSgFeeccdOJcTTBg5oYVJntsyq6mQf2pEjjHos/oanuY+NSO/zLCG+IYfSOPZwqH3mI2YjYb637Xivk24LHFNxGRNQJlwysd2GGjVWO2l5Wk0GgygdBQF5VQBYaAbV9pSgFKUoBSlKAUpSgFKUoBSlKAUpSgFKUoBSlKAUpSgFKUoBSlKAUpSgFKUoBStWLxSxo0jmyoCzEAk2HYKCT8AKrsvHsfPdcHhfDX+Xxd4131K4dfpW/teH8bUBY58QiKXdgiqLszEBVHck6CqpLzRNjSYuHA5L2kxjL9Eg6iMH61v0H43G2HkNZGEmPmfHODcI4CYaM/dw6+X8XLGrRHGFAVQAALAAWAHYAbUBHcC4DFhY8iXZmOaSRjd5XO7M3U71jyxwp8PhljkIaQvLJIRexeaV5mtcDS71K0oBSlKAUpSgFKUoBSlKAUpSgFKUoBSlKAUpSgFKUoBSlKAUpSgFKUoBSlKAU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ASEBISExQVExUUFxgWExcYFhYZFhEXFxoWFRkaGxYXHCYeGBsjGRYWIy8hIycpLy4sFx49NTAsNicrLSkBCQoKDgwOGg8PGjUiHyMsLSwpLiksKi0qLCwtLC0qNTUqNSkpKSksNCowLCwuLSoqNCwvLTAsKSwvKi0sNDYqNf/AABEIAMABBwMBIgACEQEDEQH/xAAbAAEAAgMBAQAAAAAAAAAAAAAABQYCAwQHAf/EAEMQAAIBAgQEAwMKAA0FAQAAAAECAwARBBIhMQUGQVETImEyQnEHFCMzUmKBkaGxJENTY3JzgpKiwdHh8BUWRIPxNP/EABkBAQADAQEAAAAAAAAAAAAAAAABAgMEBf/EADERAAIBAgQDBwMDBQAAAAAAAAABAgMREiExUQRBcRMiYZGh0fCBscEyUtJCYnLh8f/aAAwDAQACEQMRAD8A9xpSlAKUpQClKUApSlAKUpQEVzDg5pUjWJiv0gLnO62TK+5jdXPmy6A9r6XqIjj4pG+l5AbLctH0xBu5UsLXw9yQvUqABbS2UoCH4djpIsN4mLJUqfMxCaAmwJERKqNd+g3OhJl0cEAg3B1BGxFfSKhH4dLhjnwwzRal8PcAC/WEnRD9w+U9Mp3q210NqcIzVr2l46P2+uXQm6Vy8P4jHMmeM31swIIZGG6sp1Vh2NdVSnfQzlFxdpKzFKUqSopWt51BVSwBa4UEgFiBcgDroCfgK2UApUHxnmRIlNmUAe052Hw7mqunyiQ5vr2+JRsv7VZRZ2U+DqTV9D0SvhNRnDeOxyRFyygKMxa4yZftX2tUNG0nFGuQY8ADoDcPxC32huuH+7u/Wy3DVeTsc04ODwyLHw/iMc6eJGcyXIVrEK9veUn2l7MNDbS41rqr4qgAACwGgA2FfaFBSlKAUpSgFKUoBSlKAUpSgFKUoBSlKArfG+G418Q0kLsqLHEFUOQJGzy+IMubKPKYyWIv5QAdxXNhpuL2866jxMthBZrxhkLHOdpCVAW2gBPrbaUBUMQeMKLKBIc5N7RLdfEkXLbMMq+EI3vq2ZrXOuXGFeMeEVJUMDZTliJyiKe3mLnMS4w9yRoWfcezcaUBV5P+qh7rlIUEBSIgHN4FuzXvqrTN5bWMY3BCmW5fbEmAfORaTMw90Erc5SQhKglbXANSVKA4sJxaN5Hi1SRL3RxZmW9g69GQ9xtsbHSu2uPiXC451Aa4Km6Ops8Td1bof0PUEVwxcUkgYR4q2U2EeIAsjnYCQfxT/wCE9CD5ape2p09lGor09ea9t+mq8dT7x3hr2bEYYEYlRZcpUCYdEkDEKy+pII1seh+cp4zFPh7YtCkyMVa4UCQbhly6WsbadRU1UdxfgqThWzNFLHcxTJYPETa+4IZTYXRgVNhcaCzB3sSD4hul2Uop55P+peHTwJGlVvC8zPDKuHxwWN2NoZ1uMPij2BJJik/m2P8ARLVYMRiFRczGw/ernOk27I5ON8LjxELJIStrMjqbPC66rIje6yn/ADBuCRVLxPPEkcTRYkgSR+UsgIGK3ysoPsZgCSvSx7EDZzdzqsYtu3ux3/xOeg/4O9UPgfDcZxWZnDFMObpLOVuHH2IVOhKkA59lIB1O8yTSuj0I0Y0I9pU12NT4nGcUxPgwAHJ7TG/g4VT1cj2nPRRqfQVP4j5HsQIyY8YXlF/LJCixOR0uhzoD31tVt4DxDhOGvgcNNAjRuUMXiASNILBs19Xe+511FulhY7nbuP8AfejkzCpxVScrp26HhvBOJBHEGIzhUf8AhERuBE46EbsNiTsRtfc+8cMxiSRgrYAACw2GmlrdLbV5/wDKTySZx88wy/wiFbOm3zqIe7/WL7p/Dtas8r80YgRpCkgi8WwR21eNGvpl2XX2b63OlgQwp3YrPV+b+enqb93iIf3r1+eh6txfmURyDDQJ84xTC4jBssSn35pLERJ+BZvdBrs4TgJY1YyymaRzmc+zGulsscdyEQfEk9STWnlzhGHgitCCc5zSOxvJK/VnY6lv26VInEoHCFlzkFgtxmKqQCQu5ALC59RVup57VnZmylKUIFKUoBSlKAUpSgFKUoBSvjMACSbAak9AKj4+P4cgEv4YN8vifR5wBfMue2Zba3FASNcPGUlMVo8x8wzhWyuyX8wVrjKxHW49CDY0TjmFNrTxHN7NpE82uXTXXXSkPG8OzmMSLnDFLXFywCsQPtWDC9uoI3BoCuYqLijOFQOsSvHlBZPEyBdc0gk8xuWuNdlsd7yeMbiImIjEZiv5WNrke3qL9Mvh/wDsB6HLPUoCr8upxI4jNiQRGImUaxgM2dWViiMQGylhfsB13nMLxWN5Hi1WRN0YWYrewdftIe4+BsdK7K4+JcKjnUBrhl1jdTleJu6t0+Gx6giod+RpTwXtPzXL3OylQ0PFJIGEeKtYm0eIAtHIdgHH8U5/unoQfLUzRSuKlJw10ejWj+ea5isJYlZSrAMpBBBFwQdCCDuKzpUmadiD+bzYTWINNhxvFvLAP5sn21+4dR7pOi1K4PGxyoHjYOp2I9NCD2IOhB1FYYDiMcwYob5GZHBBDI67qynUHYjuCCNCDUPxsLC5lgYRzHWRf4qUfzo6NbZx5h1uNKok1odkbcQ8Mv1b7/5e/nfUkeOeA0LRzKJFcWKHXN/p8eleU8W5kfCFoY5hIiiyeK1/m33fEJsfTNoNLkW15uZvlDdwVTMCxC3BzPIx0yRhe5uBbcdqleTfkzJKYriCgsLNDhd1j+9L0eT7uy+p2t3ZRxRZ1VaK4Luz/X89CJ5W5Dn4gwxGLDphmOYISRLi79X6pEfzI7Cxr1Ph+Kw+ZsPA0V8Oqq8UYF4Aw8gKr7IsDau3MAdB3Jt1rRHhUDPIFUFwA7BQHfLoAWAuQAbC+16lu55tSpKo8Ujmn5fwkkqzPhoWlRs6yGNc4cEENmte4IXU9q2YLDTriJ3knzxNk8GLw1Bw9l84LjV8x112qoxcc+bOeHcLwTYo4cnxS8+WKBnPiW8VyS7+Zri4ynvqKvAJzaW7fj1Prt+9QZmjiOOSGKSd82VFLsFUsxCjcLuTYHSvLOe+Vsq/9Uwyt4UwWTFR5SCoYA+OE3B1Gcfj3r0JYYeHYXEOqzyRqzTMq5pZMzsM2W5vYdr6AE9zW/g3EmxMSyvDLBmzAxTraQDMQLjswGx/+ynYvCbhLFEo/KvPGJ8JYYwrSSaJI5+jyjeQgauVtbTfvevR+A8DSBWfO080tjNO9s8x6baIgucqLYC56kk+Nc28vnAY+0JKxSJ48AvrAUYI0YP2QWUqOgJHSvUOR+OGaGPN7wJ+DLcMB6GxNSk2rs7atPtodtHXmWqlKVB54pSlAKUpQClKUApSlAYugIIIuCLEdwagOJclwTRhGaQ5biMls3heyVAFtlKL1ubEEm5qeWVSSAQSvtAEXW+ouOmlZKwIuNQdvWgIT/tCDctITY+YtdidLEkjXLlXTY5VLBiL0wfJ+GilEqhi4YsWYhmYm/vMCw1LHQi+Y3vpabVgdtf9tDX2gODiaYgZXhKnLfNE1gso02e10cdDqNdR1GXDeKxzBst1dLCSNhaSInoy/sRcHoTXbUfxLg6ykOCY5UFklW2ZfukHR0PVTp8DrVWms0dEJQksE8tmvzv11XjoSFKicHxhlcQ4kCOQ6RsPqsR/QJ2buja9sw1qWqU0zOpTlTdn9Nn0MJoVdSrAMrCzAgEMDuCDuKhvm82E+rDTYfrHvLAP5snWRB9g6j3SdFqcrU+KQOqFlDuGKqSLsFtmIHW2YX+IqHG5NOq4ZPNPVP5k/H8GODxscqCSNg6tsR+o9COoOorfURjuElXafDssUh1kDfVT2/lANm7ONR1zDSqrivlNhcSrYxeHYEXDGU6ghCNCARv1FjpUKWajLVnVDg5Vk50c4rXePXfqvQ6+bMUsExxmHcI4UJidfo54x7Nx1kQk5WAvYka6CvPeZeZcRiZhhYY3Z39mIEFpb652YHKI7G+a+W2tzXPiMdjOJ4nwIFHl1a9/CwqnTNIR7TdhuegtXqPKfKkWBjy5jLJltJNJ7Talgov7EYJJCLpqdzrV3eMsnlz+fPe86keG7tPN8yL5J+TpcIRPORNiiNXH1eGHVYgfyLnU+gOu2Dj2Nw+NRMb4Kw4p3hwghVyQynMjSyMbLmTQKOvQWNW0MbWt19dv/lU/h/JeLlxUOJ4hiEm8Bi2Hw8UeWFG8wDtmuWYXUjsRuesHnuTk7sn+P8FixUTQzhmQ5WIUsrAo2ZTmWx1IFdxjYqRcrcHVd0JG4vfW/eq3i8HxdcWzxYnDvAzi8UkWVoozluFkTVmADHXuL3vpv4Nzek+MxOEdDFJhyLXP1yHXxQLCyG4tvuO9qFTZyhyvFgMKIEJa7FpJDYNM5NyzC56ADfZRXXxmfFIkRw6xMTIgk8RiLREnOVy+9a1h8dDXXLqrKrFTYi4A+jJBAIuLXG/4VzcNwUkMEcckrYiRQM0pCq0hJOpUaCwNvgKAz4jxGHDxNNM4jSMZmYlgACQBot+rAfiK+Y/jMEEBxEsiJEAGL9MpHlIPvXuLd76Vzc1czYTBwF8RZ83lWLKHedhqFVTvrbU6DrXkWN4hi+JTqZVuB9Th1N0gH2sx0aQaXc6bjY0ztdI2pUZVH3TPjfH3x+JMoRguQQ4dGAz5CwdnZRszkKABso13r1HkbhDRRxg+4pzHpma5I/C5/IVCfJ7y1Eys/wDGIxSW/tRt9kL7txrfrf8ACvSIoVUBVFgK0urZHbVqwpU+yhmZ0pSqHmClKUApSlAKUpQClKUBXJOXZQAisAM4BdbpJJExYyeI4NySrGxXXNZrrc2jl5OxSJEiTXVBGhUPKqlUVFK+VwQpyMdNbzMDcCxulKApsfJWJW9sUSCrg+2ucu7SXNm0OYkk6gljpoc0jw7lqaOdZTiGf7QLSkMtp7gK7sALyQn/ANPrVhpQHBxPiTQ5WMZeLXxGW5aLax8MC7Lvci5Ha1yOuCdXUOjBlYXVgQQwPUEb1sqGn4TJCxlwthc5pICbRynqV/kpD3Gh94dRR3WZ0QUJrDpLfk+u3XTe2pJ4zBxyoY5FDq24I09PgQdj0qJ8abCfWFp8P0k1aWAffA1kQfbHmHUHVq7+G8WjmDWurppJGwtJET0Zf2IuD0JrtpZSzQUpUr05rLmn91t15+KMIZldQykMrC6kEEMDsQRuKj+YuGxTQFXYxlSHikXR4ZFvldD9oXItsQSDcEiq9zHwzEwTxS4R0jjDiSSHOyiV7kNZQpCgqdbWBJuRcXqC5y58CZgCC4vfXyQj17t6fn2q0LyumrHUuBUlGcZXi/NeD9/+GzinPUscRjxAvKll8gskxNyrnfKCATl9Da9jlp3CeEYzi85ZWyQg2lxFtBbeOEe83rsOtzv28o8n4niDHEYjxI8K4NwdJcapsdb+xFcAg+0bDLbQj1rA4VIkSNFEaIoCqAFVB2AG1Sm1deRSpxOBdnS03+fc5eDcAw+DhEMEeRB+LOx3Zm3JPUn9BpXZLMqqdRa9z69hfrWUkhCki5PsjsTcWvUWeJ4dcUMM0imfw/GKm9ypbKCOigHp/pUHAdTG4JIY6XAFwt+1zYHff9q6AzgC5UZRrc3P6W9dKxnGYG18uhJ2zXIsB1trWGI0IQea5uVGpAGuh9QLW69KArfPHFsTg8MmLjKlY5EbFxkeaSJiqkI26kXH/BY9XHOT4cW0M6vJh5o/Ok8ZyyhW3Q5uhUnRhcX9SDX+ActHisj47icRyMWXB4ZzIFhQZkZ2RrWdrD8r9rX9RewC2A0AsLC3QAbf7UBW+F8VxEEy4OYF1jUfwqRiPFzXyl9CA5YEe1uvXrs5s53iwRWJQJcTILxQ5goHZpGPsJfvubAdxBc8fKCIi+EwmWWW2SZ2AaLDg73Gzyanyf3u1U3gfLMsxMhV3ViPFewMkttPKPfIA2G3QE6GqjJJ5/69z06fDx4mzisFlZ7N756P0PmD4fisfiWllYySnR3IKpAv2ET3ANfLuTe/WvWeVuTY4EFxvqb+1Ie57D0/4YrhMKYJo57rLgpfacEscHJoodzuUNgrE6obE6XI9BrRSvErW4js12UFa2pX+L8HaOYY3DL9KqhZohYDGRDZewlTUo3xU6NdZ6KTMobUXAOoIIvrqDqD6GsqVB5wpSlAKUpQClKUApSlAKVVMNz4ojjkniMYkRJBlLuVRs1yweNCAoUkkA9LXvW2fn3Di4CSswUuBkNiuVXRiy3yqwePU7ZtQLNYCzUquQc7wtErlJLkHyKAxurwxkA3F/NiI9dOu1qmOF8RWeISKGANwQ1rqQbEGxI/ImgOulKUApSlAR/EuDrKQ4JjlT6uVbZl9CDo6Hqp0+B1rgk5ieI+FOgWY/VsPqp/VSdVPdDr2JGtT9UXn1z4eJuL2QWuL221/C5NQo53R6HCWqvs6maWm66eHh9nmVLnLn3VljYkk5S41ZidAkYG5+H4d638m/Jo8hXE49RfRocMbFU7NN9p+ybDrc6VXeSZMvEllMLTeEq6hS3gLISGlCgXzCwF+wPU3HuDsND0G56G1T2l21sa8fjhaK/S9Lc7b7dPqZOptbS50HbStEktjpl0Jvc6n0VQCT2r55idRqBotyLerH/IVpw7xhRrcm98ugGtzqCL/iag8oxbPmvbKACx8xub3HbTrXRBGQB5ACfa1Avv21rnUZixIKrfTzMc1tAND3v+lJBrcjKO7lmB76DS3xNAZy3fKM1hubXG3r16f8BrNYfN5bm199je3Xe9uvwrHDoXuS516KANOnc7eu5NRPOHDojhXMk/zcR2cSlmGSxsdBvcEi25JFRJtLI0pRjKajN2T52vYnonGW5IC2N72GSwsRc7WA/Q15bzb8pDz54MC5WO5EuKHtSdCsPYW0Mn93uYXjHNk+LWOBbjDKAuVlYSY2xspl8xYKRY5Abkn4WnuTOVUbEGOQZZFAZI3tYJp5tNHKnTTTbQbKi87M7YcIoPFV/Ty8fmxG8rcrRyzrGU8MMviJDqM1yc1idcgOvexAvoTXsvC+EJCoAAuBbQWCjsB0FcHFuVlkiTwm8PEQt4kE1rlXGhDW1aNhdWXqD3ANTGEkdo0Z18NyoLJcNka2ozDQ2PWrR7qwmNbiHJYI6Edj+CHM0sBVJG+sRheHEja0i97aZxr3zDStvCOKI/0WTwZI1GaE2BRRoCttGj7MunwOlSVcfEuFRzAZrqym8cim0kR7q3T1BuD1BFUtbOJVVYzWGr9HzXXdeq5bHZSqzxWDiAbDhJCwRW8ZkQDP8ASRANkJN2EZcldjZrDYVw4Hi3FRGA0OZvNfNGbgkyFEur2INkGe3kB8wO9XOdqztqXSlVSfjHEhmywhiGcL9E4DWy5RfPp5S5zeySllJuCQ4nxUOqmKMguczhJAMviOgUKHbUxoHzMQPMAbXFxBa6VHcCxM8kWadQr5iNFKggbGzEnvvbbqLEyNAKUpQClKUByTcJw7gK0UbBQAAUUgBbgAAjQAE2Hqa58Ny1hUzWiVizFyXGc5mFibve1x2qTpQHGvB8ODcQxA2AuI0vYFSBe2wKqf7I7V0wwKgsqhRvYAAa76Cs6UBDT4KaBmkgvIjEtJAzdTclomY+Vrm+Q+U/dOp7+HcSjnTMh2NmUgh42G6sp1Vh2NdVRvEODZ28aJvCnAsHAuHH2ZF99f1HQiqWcdPnQ6VONXKpk9/5b9depJUqM4fxnM/gzL4U9ict7pKBu0T++O40YdR1MnVk09DGdOVN2l86Conj/BxMjaXOUqw+0p3HxqWrRjcdHChkkYIo3J/IAdyToANSdqsnYU5unLEjwPG4fE8NxiTw6ul8t9FxMRILRt2Og+DAGvXeBcwxY3DpiIWuDqytoyMu6MBswP8AkdjVP5u4vBiiyJHlBbKHfPmEuuyRRuVJAN0cq29wKrvLmKm4fJPi45Elwq5FxaJnBdrgZkV1H0iBlv3DW9RMrPM6uInTqJTjrzR60JSPIVOp8xzCxJ1tdrdCLj4Ctcj+yqqbksvu+UFm10Om9viRWeBx0bRrMjZ4pAHRxrfNb9/3uDasFIaNhlvqbKBqSWNsx26d9LVQ4jOJvOMi2VBZtRZt1+1Y2sda3OzMcuXQWLXYWGmg0v1saxwysS3QEga6m1gbDoN/XeoLm7nPD8PUIPp53F4oQdW6Z5GPsp6n8B2EpN5IjuYflGw+GexRpQHKyMiX8wNssea2dwSLjQW69KofEuI4vic6GQGym8GHBusX33OgeS27HQdLVycG4DLiJGAAuzF2y3EMGawIVSTYWVRrcnKO2np3AOAJgQDMv0TbzW27CUXuidmGne25m+F95Zbns0OEhTgpzd5/t9t34GPKXICKM0gDkizMRcWO6qD+pP8AtUlxzlt40UxlysTZ4JEGbEYFvQf+RCRo0Z8xU9dMtwS1ha1ultrVlUTWI4p8ZKTtJXjt85+P4yI3l/ibTwLI6qrahsjZo3I0zRt1Q7i9iNiAQRUlURiuEOjtNhiEdjeSM/VT9ybew/3x+IbpswvMETJI0h8FoVLTpJYNCoBJY9ClgSGFwbb1VS5MynSVsdPNeq6++nR5EnStMOMjbNlZTlIDWI0JUOP8LA/A18ixsbEhXUkG1gRvlV7evlZT8CKuc5vpXO/EIha7gAlQDfRi5CqAetyQNO9Zx4tGJAYEqcpF9iLEj/EPzoDbStQxKfaXbNuPZ7/D1rGXGxrbM6jNoLka6M37Kx/smgN9Kx8VddRpoddjp/qPzrCLFIxKqwJABIB6NsfgbHX0PagNtKUoBSlKAUpSgFKUoBSlKA5sfw6OZMki3FwQbkMjDZlYaqw6Ea1GDHy4Xy4gmSHZcRbVOwmA0H9YNO4XczlfGAIsaq481qb06tlgkrx226bfbdM1nFJlZsy2UXY3FlFs1z2FtfhVM4fA/E5jNLmWCM2RbkHzC+UHcNkYZ2GvmyAgBy0PxPhAwjzQQTGY4kgTQ5VGVfaVMyWCFhdLWFo2dtAlWGTi2HwuDbDRSiXELG9xGczeMwZmd8ptEDIxa7FQO9IttZqwrwpwnanLEt7W+5HYOOLF4mRjljweFUhVHljya6aWAV8rO3dPBGzMDBY7hbYmKVIl8NTIZyMuUKCf4PER7rGNUYj3cq967uWOEYjER+GjKIBIWLDWMFLIov8A+Q6KiKNo1K3OcgCvQ8HwmKKLwlHl1zXN2cnUszblidb1dFKc8Ek3oeJ8l80Hh0xw85K4SR7G+nzOUnU+kTHcdDr3v63FFltY3BuVG1gSTodQRr+VUvnzkksS6KGYixBtaVduumYfqPwqjwy4mJPAWbGxKugiWdlRRtYKULKPRWHparON80d9Xhe0eOloy986fKEIC2Gw2WXEbyMdYsKTf2re2/ZPTzW2NK4Xwf5xMjuzhp2tLK92aaQAAZWOnm2ybKdrggCU5U5DaQrnQom4TUM/csTqB3J1NepjlHDth2gkQMrLaw0ydshGqkHZhrVZRtZp5k4YcKr3vIx5e5XjgRRlAtqF9e7H3mqdZQRY6g7+tR3A4sQkZjnIkMZypLpedLDKzr7snRraEi4tewkqN3PPqVJVJYpEI2Alwvmw4zw7th7gZe5hJ0X+rPl7Zeslw/iMcyZ4zcXsQQQyMN1ZTqrDsa6ajOIcHzP40LeFPYDNa6yAbLImmdfXQjoRWdnHTy9jbHGrlUyf7v5e+u9yTrj4lwqOZHVhZmjeMOAM6LIMrZSduh/AVyQcxIodcQPAkjVndTcq6KLs8bAfSKAOgzDqBW7D8w4V2yrMhPkO9r+KpdLE6ElRew1tVk0zGcJU3Z5e35RFT8iRM0lpJFWRgxUBLDIrIiglbhFDtYf0RsLHGbkGF3LM7XYENlCqBdQvkCgBDpe9j+etTi8Yw5y2mi82Yr9InmCe1bXW3XtXxuNYYC5miAyh/rE9gnKG39ktpfa9SZkLHyJEHWTxGzB0kPljykpIkwCjL5BmQDTWxOvWtPEuSTK4Usvhl3Zjp4gDyNPZbqcrZncZgwNsu9iDZMPxOGQqEkjcsuZcrqcy3tmFjqL9a6aArEfIUCqAGIYMr3yra6+JZSCCShZ7lSTfLvWvB/J/ErlnbOAxZVyJY3jSM5vL5rFAV+zbTTQWulAVePkDDi93drxvGCQt1EgYFs1r5/O/m7EDpUjwfgAw7Cx8qpkUW+07SsT/AGmsB2GpN9JelAKUpQClKUApSlAKiuO8z4XBqDPIFZtEQAtJKeyRr5m/auXj3HZBKuDwtmxLrmJIumFjvbxH73Nwq9SOwrZwHlOHDEyEtNiH+sxEnmlc9gfcXsq2HxoCL/63xbEn+D4RcMnR8U1nIuP4lLlTa+961pwvjqm/zqB/usgCn8VhDfrVzpQFMlxvHUXzJgzoS0gLBUA6sGddANdO1QWGxPF8ezL4rKgNj4LCFLW96Yx+Il98i5m1BOS4qe49i3xuKGCiJEaEmdxrqtr7ixCkgAHQudQRG4NrwWDSKNY0GVVFgP8AMk6kk6knUkm9AUfB/JWvl8R49BayxeIRc3YZ8S0gN9LkILne9d3FeUcJh8HOzh5ckb5RIwK5ipChYVCxZixAHlve3WrXi8ZHEheRgiruxNgOg/XS1VF2k4rIAA0eDja5J0bEMOg7W/w/07CMCS5Cw5XBgn+MklceqtI2U+oKgMPRqsVYxxhQFUAAAAACwAGgAA2FZUBqxOGWRcrC4/b4VFnlwX+sNvh/nepmlSm0awrTgrRZz4PApGLKPiTua6KUqDOUnJ3YpSlCBSlKA0Y3BLLG6Nsystxa4DAqbE7GxqEHImEDq4BBU3HsMPbMlhmU5dcouLMBGuu97FSgK+vJkAAGaS1rN9XZrZ8l1CWGXxHsAADfUNX3/syDygtIQpV7EpYyLlGfRN8qKth5bDQA61P0oCEwPKWHimEy3LgH2sh1OYXzZcw8rsLAga6gnWpulKAUpSgFKUoBSlKAUpSgFRvHuLHDw5lQySuRHBGN5ZWvlW/RRYsze6qselSVKAiOW+A/No2Lt4s8zeJiZSNZX20+yijyqvRQOtyZelKAVG8x8SMGFlkX2wAsd9vEciNL+mdlv6XqSqmfKnjMuDC3AzMza9BFFJKD/fWMfjQHRyjDFhcEcTK2XxQJCzHXwz9WD1LENmI1JeV7b1oHM3EMX/8Aiw4SM7TTnRh3Cg+h1XONRe1Y8H4V8/MeImQrhYwBg8OdA6jQSyL1zAeVT7p9Te6UBUcNyRJKyyY7EviSNox5Il0tstr/ABAS40II0q2RRKqhVAVVACgCwUDQAAbC1ZUoBSlKAUpSgFKUoBSlKAUpSgFKUoBSlKAUpSgFKUoBSlKAUpSgFKUoBSlKAUpSgFeeccdOJcTTBg5oYVJntsyq6mQf2pEjjHos/oanuY+NSO/zLCG+IYfSOPZwqH3mI2YjYb637Xivk24LHFNxGRNQJlwysd2GGjVWO2l5Wk0GgygdBQF5VQBYaAbV9pSgFKUoBSlKAUpSgFKUoBSlKAUpSgFKUoBSlKAUpSgFKUoBSlKAUpSgFKUoBStWLxSxo0jmyoCzEAk2HYKCT8AKrsvHsfPdcHhfDX+Xxd4131K4dfpW/teH8bUBY58QiKXdgiqLszEBVHck6CqpLzRNjSYuHA5L2kxjL9Eg6iMH61v0H43G2HkNZGEmPmfHODcI4CYaM/dw6+X8XLGrRHGFAVQAALAAWAHYAbUBHcC4DFhY8iXZmOaSRjd5XO7M3U71jyxwp8PhljkIaQvLJIRexeaV5mtcDS71K0oBSlKAUpSgFKUoBSlKAUpSgFKUoBSlKAUpSgFKUoBSlKAUpSgFKUoBSlKAUpSg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://3.bp.blogspot.com/_UY20coK8Uqo/TPfENxX_iQI/AAAAAAAAACM/pbZAJ-LYEI4/s1600/Bacterial_ce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3110139" cy="226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62200" y="292574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0" y="296733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48200" y="1835221"/>
            <a:ext cx="1901825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42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98584"/>
            <a:ext cx="8763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3600" dirty="0"/>
              <a:t>Which of the following is a virus?  How do you know?</a:t>
            </a:r>
          </a:p>
          <a:p>
            <a:endParaRPr lang="en-US" sz="2400" dirty="0"/>
          </a:p>
          <a:p>
            <a:r>
              <a:rPr lang="en-US" sz="2400" dirty="0" smtClean="0"/>
              <a:t>          a.                                  b.                             c.                          d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24113"/>
            <a:ext cx="23526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2457450"/>
            <a:ext cx="24384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04" y="2205038"/>
            <a:ext cx="19240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14575"/>
            <a:ext cx="2057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800600" y="1981200"/>
            <a:ext cx="22860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4038600"/>
            <a:ext cx="2373569" cy="207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48598"/>
            <a:ext cx="4947605" cy="155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9191"/>
            <a:ext cx="3836416" cy="287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0" y="263104"/>
            <a:ext cx="3388960" cy="263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168134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Identify as:  Protein,  Carbohydrate,  Nucleic Acid,  or   Lipid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25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going to do that???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Cellular Respiration Review</a:t>
            </a:r>
          </a:p>
          <a:p>
            <a:r>
              <a:rPr lang="en-US" sz="5400" dirty="0" smtClean="0"/>
              <a:t>CA#1 Review</a:t>
            </a:r>
          </a:p>
          <a:p>
            <a:r>
              <a:rPr lang="en-US" sz="5400" dirty="0" smtClean="0"/>
              <a:t>Can You </a:t>
            </a:r>
            <a:r>
              <a:rPr lang="en-US" sz="5400" dirty="0"/>
              <a:t>A</a:t>
            </a:r>
            <a:r>
              <a:rPr lang="en-US" sz="5400" dirty="0" smtClean="0"/>
              <a:t>nswer </a:t>
            </a:r>
            <a:r>
              <a:rPr lang="en-US" sz="5400" dirty="0"/>
              <a:t>I</a:t>
            </a:r>
            <a:r>
              <a:rPr lang="en-US" sz="5400" dirty="0" smtClean="0"/>
              <a:t>t???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631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biologycorner.com/resources/beakers_solut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063074" cy="318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on Paper and Describe what would happen to the size of the cell.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5451218"/>
            <a:ext cx="1093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Isotonic- </a:t>
            </a:r>
          </a:p>
          <a:p>
            <a:r>
              <a:rPr lang="en-US" dirty="0" smtClean="0"/>
              <a:t>does NOT</a:t>
            </a:r>
          </a:p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8253" y="5624508"/>
            <a:ext cx="1611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Hypotonic- </a:t>
            </a:r>
          </a:p>
          <a:p>
            <a:pPr algn="ctr"/>
            <a:r>
              <a:rPr lang="en-US" dirty="0" smtClean="0"/>
              <a:t>Cell gets bigger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5728217"/>
            <a:ext cx="1709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Hypertonic-</a:t>
            </a:r>
          </a:p>
          <a:p>
            <a:pPr algn="ctr"/>
            <a:r>
              <a:rPr lang="en-US" dirty="0" smtClean="0"/>
              <a:t>Cell gets smaller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2913"/>
            <a:ext cx="58674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08314" y="45720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 What is the type of transport shown in the diagram?</a:t>
            </a:r>
          </a:p>
        </p:txBody>
      </p:sp>
      <p:sp>
        <p:nvSpPr>
          <p:cNvPr id="2" name="Rectangle 1"/>
          <p:cNvSpPr/>
          <p:nvPr/>
        </p:nvSpPr>
        <p:spPr>
          <a:xfrm>
            <a:off x="3617849" y="5880088"/>
            <a:ext cx="1973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Active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9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11" y="752476"/>
            <a:ext cx="6640689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45720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Which type of energy is used to transport molecules against a concentration gradient?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9979" y="5772329"/>
            <a:ext cx="1262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ATP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1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81001"/>
            <a:ext cx="3657600" cy="361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4022425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semipermeable membrane is permeable to both types of solute molecules.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8768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expect the distribution of the solutes on each side of the membrane to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time?</a:t>
            </a:r>
          </a:p>
        </p:txBody>
      </p:sp>
    </p:spTree>
    <p:extLst>
      <p:ext uri="{BB962C8B-B14F-4D97-AF65-F5344CB8AC3E}">
        <p14:creationId xmlns:p14="http://schemas.microsoft.com/office/powerpoint/2010/main" val="33962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 #1 REVIEW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Which of the following organic compounds is the main source of energy for living things?</a:t>
            </a:r>
          </a:p>
          <a:p>
            <a:endParaRPr lang="en-US" sz="4000" dirty="0" smtClean="0"/>
          </a:p>
          <a:p>
            <a:r>
              <a:rPr lang="en-US" sz="4000" dirty="0" smtClean="0"/>
              <a:t>a</a:t>
            </a:r>
            <a:r>
              <a:rPr lang="en-US" sz="4000" dirty="0"/>
              <a:t>.	carbohydrates	</a:t>
            </a:r>
            <a:r>
              <a:rPr lang="en-US" sz="4000" dirty="0" smtClean="0"/>
              <a:t>c. lipids</a:t>
            </a:r>
            <a:r>
              <a:rPr lang="en-US" sz="4000" dirty="0"/>
              <a:t>	</a:t>
            </a:r>
          </a:p>
          <a:p>
            <a:r>
              <a:rPr lang="en-US" sz="4000" dirty="0"/>
              <a:t>b.	proteins	</a:t>
            </a:r>
            <a:r>
              <a:rPr lang="en-US" sz="4000" dirty="0" smtClean="0"/>
              <a:t>                d. nucleic </a:t>
            </a:r>
            <a:r>
              <a:rPr lang="en-US" sz="4000" dirty="0"/>
              <a:t>acids</a:t>
            </a:r>
          </a:p>
        </p:txBody>
      </p:sp>
      <p:sp>
        <p:nvSpPr>
          <p:cNvPr id="3" name="Oval 2"/>
          <p:cNvSpPr/>
          <p:nvPr/>
        </p:nvSpPr>
        <p:spPr>
          <a:xfrm>
            <a:off x="76200" y="2667000"/>
            <a:ext cx="4191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599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Which statement is true?</a:t>
            </a:r>
          </a:p>
          <a:p>
            <a:endParaRPr lang="en-US" sz="4000" dirty="0" smtClean="0"/>
          </a:p>
          <a:p>
            <a:r>
              <a:rPr lang="en-US" sz="4000" dirty="0" smtClean="0"/>
              <a:t>a. RNA </a:t>
            </a:r>
            <a:r>
              <a:rPr lang="en-US" sz="4000" dirty="0"/>
              <a:t>molecules are made of </a:t>
            </a:r>
            <a:r>
              <a:rPr lang="en-US" sz="4000" dirty="0" smtClean="0"/>
              <a:t>nucleotides.</a:t>
            </a:r>
          </a:p>
          <a:p>
            <a:r>
              <a:rPr lang="en-US" sz="4000" dirty="0" smtClean="0"/>
              <a:t>b. Glycerol </a:t>
            </a:r>
            <a:r>
              <a:rPr lang="en-US" sz="4000" dirty="0"/>
              <a:t>is made of fatty acids.	</a:t>
            </a:r>
          </a:p>
          <a:p>
            <a:r>
              <a:rPr lang="en-US" sz="4000" dirty="0" smtClean="0"/>
              <a:t>c. Simple </a:t>
            </a:r>
            <a:r>
              <a:rPr lang="en-US" sz="4000" dirty="0"/>
              <a:t>sugars are made of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polysaccharides</a:t>
            </a:r>
            <a:r>
              <a:rPr lang="en-US" sz="4000" dirty="0"/>
              <a:t>.</a:t>
            </a:r>
          </a:p>
        </p:txBody>
      </p:sp>
      <p:sp>
        <p:nvSpPr>
          <p:cNvPr id="3" name="Oval 2"/>
          <p:cNvSpPr/>
          <p:nvPr/>
        </p:nvSpPr>
        <p:spPr>
          <a:xfrm>
            <a:off x="76200" y="1981200"/>
            <a:ext cx="67056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2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concentration of molecules on both sides of a membrane is the same, the molecules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will-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a.move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 the membrane to the outside of the cell.	</a:t>
            </a:r>
          </a:p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b.move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 the membrane in both directions.	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stop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across the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membrane.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move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 the membrane to the inside of the cell.</a:t>
            </a:r>
          </a:p>
        </p:txBody>
      </p:sp>
      <p:sp>
        <p:nvSpPr>
          <p:cNvPr id="3" name="Oval 2"/>
          <p:cNvSpPr/>
          <p:nvPr/>
        </p:nvSpPr>
        <p:spPr>
          <a:xfrm>
            <a:off x="76200" y="3124200"/>
            <a:ext cx="8610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 substance that accelerates the rate of a chemical reaction is called a(an)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</a:t>
            </a:r>
            <a:r>
              <a:rPr lang="en-US" sz="3600" b="1" dirty="0"/>
              <a:t>.	catalyst.	</a:t>
            </a:r>
            <a:r>
              <a:rPr lang="en-US" sz="3600" b="1" dirty="0" smtClean="0"/>
              <a:t>	c</a:t>
            </a:r>
            <a:r>
              <a:rPr lang="en-US" sz="3600" b="1" dirty="0"/>
              <a:t>.	element.	</a:t>
            </a:r>
          </a:p>
          <a:p>
            <a:r>
              <a:rPr lang="en-US" sz="3600" b="1" dirty="0"/>
              <a:t>b.	molecule.	d.	lipid</a:t>
            </a:r>
            <a:r>
              <a:rPr lang="en-US" sz="3600" dirty="0"/>
              <a:t>.</a:t>
            </a:r>
          </a:p>
        </p:txBody>
      </p:sp>
      <p:sp>
        <p:nvSpPr>
          <p:cNvPr id="3" name="Oval 2"/>
          <p:cNvSpPr/>
          <p:nvPr/>
        </p:nvSpPr>
        <p:spPr>
          <a:xfrm>
            <a:off x="0" y="2193471"/>
            <a:ext cx="4191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Which biomolecules contain carbon, hydrogen, oxygen, nitrogen and phosphorus?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a. inorganic </a:t>
            </a:r>
            <a:r>
              <a:rPr lang="en-US" sz="4000" b="1" dirty="0"/>
              <a:t>compounds	</a:t>
            </a:r>
            <a:endParaRPr lang="en-US" sz="4000" b="1" dirty="0" smtClean="0"/>
          </a:p>
          <a:p>
            <a:r>
              <a:rPr lang="en-US" sz="4000" b="1" dirty="0" smtClean="0"/>
              <a:t>b.  nucleic </a:t>
            </a:r>
            <a:r>
              <a:rPr lang="en-US" sz="4000" b="1" dirty="0"/>
              <a:t>acids	</a:t>
            </a:r>
            <a:endParaRPr lang="en-US" sz="4000" b="1" dirty="0" smtClean="0"/>
          </a:p>
          <a:p>
            <a:r>
              <a:rPr lang="en-US" sz="4000" b="1" dirty="0" smtClean="0"/>
              <a:t>c. Proteins</a:t>
            </a:r>
          </a:p>
          <a:p>
            <a:r>
              <a:rPr lang="en-US" sz="4000" b="1" dirty="0" smtClean="0"/>
              <a:t>d. carbohydrates</a:t>
            </a:r>
            <a:endParaRPr lang="en-US" sz="4000" b="1" dirty="0"/>
          </a:p>
        </p:txBody>
      </p:sp>
      <p:sp>
        <p:nvSpPr>
          <p:cNvPr id="3" name="Oval 2"/>
          <p:cNvSpPr/>
          <p:nvPr/>
        </p:nvSpPr>
        <p:spPr>
          <a:xfrm>
            <a:off x="76200" y="3429000"/>
            <a:ext cx="419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7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589</Words>
  <Application>Microsoft Office PowerPoint</Application>
  <PresentationFormat>On-screen Show (4:3)</PresentationFormat>
  <Paragraphs>184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Please come in!</vt:lpstr>
      <vt:lpstr>You should be able to…</vt:lpstr>
      <vt:lpstr>How are you going to do that???</vt:lpstr>
      <vt:lpstr>CA #1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bonds the nitrogen bases together?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part A???</vt:lpstr>
      <vt:lpstr>PowerPoint Presentation</vt:lpstr>
      <vt:lpstr>PowerPoint Presentation</vt:lpstr>
      <vt:lpstr>PowerPoint Presentation</vt:lpstr>
      <vt:lpstr>Which of this is Prokaryote?</vt:lpstr>
      <vt:lpstr>PowerPoint Presentation</vt:lpstr>
      <vt:lpstr>PowerPoint Presentation</vt:lpstr>
      <vt:lpstr>Sketch on Paper and Describe what would happen to the size of the cell.</vt:lpstr>
      <vt:lpstr>PowerPoint Presentation</vt:lpstr>
      <vt:lpstr>PowerPoint Presentation</vt:lpstr>
      <vt:lpstr>PowerPoint Presentation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SIX WEEKS REVIEW</dc:title>
  <dc:creator>AISD Employee</dc:creator>
  <cp:lastModifiedBy>AISD Employee</cp:lastModifiedBy>
  <cp:revision>31</cp:revision>
  <cp:lastPrinted>2012-11-12T13:31:29Z</cp:lastPrinted>
  <dcterms:created xsi:type="dcterms:W3CDTF">2012-11-07T22:34:58Z</dcterms:created>
  <dcterms:modified xsi:type="dcterms:W3CDTF">2013-11-22T02:00:18Z</dcterms:modified>
</cp:coreProperties>
</file>