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143FD-D569-4A8D-9404-3E5DA189503C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85AC7-E5EF-40D6-B885-ECFFD2BCD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8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7577" indent="-224325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16227" indent="-224325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64878" indent="-224325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13528" indent="-224325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7C6084D-6D64-4D53-B8DE-669ABA92FEE4}" type="slidenum">
              <a:rPr lang="en-US" altLang="en-US" sz="1200">
                <a:latin typeface="Times" pitchFamily="1" charset="0"/>
              </a:rPr>
              <a:pPr/>
              <a:t>7</a:t>
            </a:fld>
            <a:endParaRPr lang="en-US" altLang="en-US" sz="1200">
              <a:latin typeface="Times" pitchFamily="1" charset="0"/>
            </a:endParaRPr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7577" indent="-224325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16227" indent="-224325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64878" indent="-224325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13528" indent="-224325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6D5C14A-0AD4-4190-8610-742768C282B9}" type="slidenum">
              <a:rPr lang="en-US" altLang="en-US" sz="1200">
                <a:latin typeface="Times" pitchFamily="1" charset="0"/>
              </a:rPr>
              <a:pPr/>
              <a:t>16</a:t>
            </a:fld>
            <a:endParaRPr lang="en-US" altLang="en-US" sz="1200">
              <a:latin typeface="Times" pitchFamily="1" charset="0"/>
            </a:endParaRPr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7577" indent="-224325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16227" indent="-224325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64878" indent="-224325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13528" indent="-224325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60FC5FA-E4EC-452B-9EC9-75DBFAEA3CA1}" type="slidenum">
              <a:rPr lang="en-US" altLang="en-US" sz="1200">
                <a:latin typeface="Times" pitchFamily="1" charset="0"/>
              </a:rPr>
              <a:pPr/>
              <a:t>8</a:t>
            </a:fld>
            <a:endParaRPr lang="en-US" altLang="en-US" sz="1200">
              <a:latin typeface="Times" pitchFamily="1" charset="0"/>
            </a:endParaRPr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7577" indent="-224325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16227" indent="-224325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64878" indent="-224325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13528" indent="-224325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5438111-C427-4EF4-B3BA-7EB6524C0650}" type="slidenum">
              <a:rPr lang="en-US" altLang="en-US" sz="1200">
                <a:latin typeface="Times" pitchFamily="1" charset="0"/>
              </a:rPr>
              <a:pPr/>
              <a:t>9</a:t>
            </a:fld>
            <a:endParaRPr lang="en-US" altLang="en-US" sz="1200">
              <a:latin typeface="Times" pitchFamily="1" charset="0"/>
            </a:endParaRPr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7577" indent="-224325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16227" indent="-224325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64878" indent="-224325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13528" indent="-224325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2642BE9-483A-4AED-ACC1-96BC2415066F}" type="slidenum">
              <a:rPr lang="en-US" altLang="en-US" sz="1200">
                <a:latin typeface="Times" pitchFamily="1" charset="0"/>
              </a:rPr>
              <a:pPr/>
              <a:t>10</a:t>
            </a:fld>
            <a:endParaRPr lang="en-US" altLang="en-US" sz="1200">
              <a:latin typeface="Times" pitchFamily="1" charset="0"/>
            </a:endParaRPr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So, in effect, photosynthesis is respiration run backwards powered by light.</a:t>
            </a: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Cellular Respiration</a:t>
            </a:r>
          </a:p>
          <a:p>
            <a:pPr marL="517194" lvl="1" indent="-172918"/>
            <a:r>
              <a:rPr lang="en-US" altLang="en-US" smtClean="0">
                <a:solidFill>
                  <a:srgbClr val="000000"/>
                </a:solidFill>
              </a:rPr>
              <a:t>oxidize C</a:t>
            </a:r>
            <a:r>
              <a:rPr lang="en-US" altLang="en-US" baseline="-25000" smtClean="0">
                <a:solidFill>
                  <a:srgbClr val="000000"/>
                </a:solidFill>
              </a:rPr>
              <a:t>6</a:t>
            </a:r>
            <a:r>
              <a:rPr lang="en-US" altLang="en-US" smtClean="0">
                <a:solidFill>
                  <a:srgbClr val="000000"/>
                </a:solidFill>
              </a:rPr>
              <a:t>H</a:t>
            </a:r>
            <a:r>
              <a:rPr lang="en-US" altLang="en-US" baseline="-25000" smtClean="0">
                <a:solidFill>
                  <a:srgbClr val="000000"/>
                </a:solidFill>
              </a:rPr>
              <a:t>12</a:t>
            </a:r>
            <a:r>
              <a:rPr lang="en-US" altLang="en-US" smtClean="0">
                <a:solidFill>
                  <a:srgbClr val="000000"/>
                </a:solidFill>
              </a:rPr>
              <a:t>O</a:t>
            </a:r>
            <a:r>
              <a:rPr lang="en-US" altLang="en-US" baseline="-25000" smtClean="0">
                <a:solidFill>
                  <a:srgbClr val="000000"/>
                </a:solidFill>
              </a:rPr>
              <a:t>6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smtClean="0">
                <a:solidFill>
                  <a:srgbClr val="000000"/>
                </a:solidFill>
                <a:sym typeface="Symbol" pitchFamily="18" charset="2"/>
              </a:rPr>
              <a:t></a:t>
            </a:r>
            <a:r>
              <a:rPr lang="en-US" altLang="en-US" smtClean="0">
                <a:solidFill>
                  <a:srgbClr val="000000"/>
                </a:solidFill>
              </a:rPr>
              <a:t> CO</a:t>
            </a:r>
            <a:r>
              <a:rPr lang="en-US" altLang="en-US" baseline="-25000" smtClean="0">
                <a:solidFill>
                  <a:srgbClr val="000000"/>
                </a:solidFill>
              </a:rPr>
              <a:t>2</a:t>
            </a:r>
            <a:r>
              <a:rPr lang="en-US" altLang="en-US" smtClean="0">
                <a:solidFill>
                  <a:srgbClr val="000000"/>
                </a:solidFill>
              </a:rPr>
              <a:t> &amp; produce H</a:t>
            </a:r>
            <a:r>
              <a:rPr lang="en-US" altLang="en-US" baseline="-25000" smtClean="0">
                <a:solidFill>
                  <a:srgbClr val="000000"/>
                </a:solidFill>
              </a:rPr>
              <a:t>2</a:t>
            </a:r>
            <a:r>
              <a:rPr lang="en-US" altLang="en-US" smtClean="0">
                <a:solidFill>
                  <a:srgbClr val="000000"/>
                </a:solidFill>
              </a:rPr>
              <a:t>O</a:t>
            </a:r>
            <a:endParaRPr lang="en-US" altLang="en-US" baseline="-25000" smtClean="0">
              <a:solidFill>
                <a:srgbClr val="000000"/>
              </a:solidFill>
            </a:endParaRPr>
          </a:p>
          <a:p>
            <a:pPr marL="517194" lvl="1" indent="-172918"/>
            <a:r>
              <a:rPr lang="en-US" altLang="en-US" smtClean="0">
                <a:solidFill>
                  <a:srgbClr val="000000"/>
                </a:solidFill>
              </a:rPr>
              <a:t>fall of electrons downhill to O</a:t>
            </a:r>
            <a:r>
              <a:rPr lang="en-US" altLang="en-US" baseline="-25000" smtClean="0">
                <a:solidFill>
                  <a:srgbClr val="000000"/>
                </a:solidFill>
              </a:rPr>
              <a:t>2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</a:p>
          <a:p>
            <a:pPr marL="517194" lvl="1" indent="-172918"/>
            <a:r>
              <a:rPr lang="en-US" altLang="en-US" smtClean="0">
                <a:solidFill>
                  <a:srgbClr val="000000"/>
                </a:solidFill>
              </a:rPr>
              <a:t>exergonic</a:t>
            </a:r>
            <a:endParaRPr lang="en-US" altLang="en-US" sz="1000">
              <a:solidFill>
                <a:srgbClr val="000000"/>
              </a:solidFill>
            </a:endParaRPr>
          </a:p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Photosynthesis </a:t>
            </a:r>
          </a:p>
          <a:p>
            <a:pPr marL="517194" lvl="1" indent="-172918"/>
            <a:r>
              <a:rPr lang="en-US" altLang="en-US" smtClean="0">
                <a:solidFill>
                  <a:srgbClr val="000000"/>
                </a:solidFill>
              </a:rPr>
              <a:t>reduce CO</a:t>
            </a:r>
            <a:r>
              <a:rPr lang="en-US" altLang="en-US" baseline="-25000" smtClean="0">
                <a:solidFill>
                  <a:srgbClr val="000000"/>
                </a:solidFill>
              </a:rPr>
              <a:t>2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smtClean="0">
                <a:solidFill>
                  <a:srgbClr val="000000"/>
                </a:solidFill>
                <a:sym typeface="Symbol" pitchFamily="18" charset="2"/>
              </a:rPr>
              <a:t></a:t>
            </a:r>
            <a:r>
              <a:rPr lang="en-US" altLang="en-US" smtClean="0">
                <a:solidFill>
                  <a:srgbClr val="000000"/>
                </a:solidFill>
              </a:rPr>
              <a:t> C</a:t>
            </a:r>
            <a:r>
              <a:rPr lang="en-US" altLang="en-US" baseline="-25000" smtClean="0">
                <a:solidFill>
                  <a:srgbClr val="000000"/>
                </a:solidFill>
              </a:rPr>
              <a:t>6</a:t>
            </a:r>
            <a:r>
              <a:rPr lang="en-US" altLang="en-US" smtClean="0">
                <a:solidFill>
                  <a:srgbClr val="000000"/>
                </a:solidFill>
              </a:rPr>
              <a:t>H</a:t>
            </a:r>
            <a:r>
              <a:rPr lang="en-US" altLang="en-US" baseline="-25000" smtClean="0">
                <a:solidFill>
                  <a:srgbClr val="000000"/>
                </a:solidFill>
              </a:rPr>
              <a:t>12</a:t>
            </a:r>
            <a:r>
              <a:rPr lang="en-US" altLang="en-US" smtClean="0">
                <a:solidFill>
                  <a:srgbClr val="000000"/>
                </a:solidFill>
              </a:rPr>
              <a:t>O</a:t>
            </a:r>
            <a:r>
              <a:rPr lang="en-US" altLang="en-US" baseline="-25000" smtClean="0">
                <a:solidFill>
                  <a:srgbClr val="000000"/>
                </a:solidFill>
              </a:rPr>
              <a:t>6</a:t>
            </a:r>
            <a:r>
              <a:rPr lang="en-US" altLang="en-US" smtClean="0">
                <a:solidFill>
                  <a:srgbClr val="000000"/>
                </a:solidFill>
              </a:rPr>
              <a:t> &amp; produce O</a:t>
            </a:r>
            <a:r>
              <a:rPr lang="en-US" altLang="en-US" baseline="-25000" smtClean="0">
                <a:solidFill>
                  <a:srgbClr val="000000"/>
                </a:solidFill>
              </a:rPr>
              <a:t>2</a:t>
            </a:r>
          </a:p>
          <a:p>
            <a:pPr marL="517194" lvl="1" indent="-172918"/>
            <a:r>
              <a:rPr lang="en-US" altLang="en-US" smtClean="0">
                <a:solidFill>
                  <a:srgbClr val="000000"/>
                </a:solidFill>
              </a:rPr>
              <a:t>boost electrons uphill by splitting H</a:t>
            </a:r>
            <a:r>
              <a:rPr lang="en-US" altLang="en-US" baseline="-25000" smtClean="0">
                <a:solidFill>
                  <a:srgbClr val="000000"/>
                </a:solidFill>
              </a:rPr>
              <a:t>2</a:t>
            </a:r>
            <a:r>
              <a:rPr lang="en-US" altLang="en-US" smtClean="0">
                <a:solidFill>
                  <a:srgbClr val="000000"/>
                </a:solidFill>
              </a:rPr>
              <a:t>O</a:t>
            </a:r>
          </a:p>
          <a:p>
            <a:pPr marL="517194" lvl="1" indent="-172918"/>
            <a:r>
              <a:rPr lang="en-US" altLang="en-US" smtClean="0">
                <a:solidFill>
                  <a:srgbClr val="000000"/>
                </a:solidFill>
              </a:rPr>
              <a:t>endergonic</a:t>
            </a:r>
          </a:p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7577" indent="-224325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16227" indent="-224325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64878" indent="-224325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13528" indent="-224325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61BCF25-BE47-436E-A868-DF265C08DD36}" type="slidenum">
              <a:rPr lang="en-US" altLang="en-US" sz="1200">
                <a:latin typeface="Times" pitchFamily="1" charset="0"/>
              </a:rPr>
              <a:pPr/>
              <a:t>11</a:t>
            </a:fld>
            <a:endParaRPr lang="en-US" altLang="en-US" sz="1200">
              <a:latin typeface="Times" pitchFamily="1" charset="0"/>
            </a:endParaRPr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7577" indent="-224325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16227" indent="-224325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64878" indent="-224325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13528" indent="-224325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558A7A2-5C2A-49BB-A696-804B359A7060}" type="slidenum">
              <a:rPr lang="en-US" altLang="en-US" sz="1200">
                <a:latin typeface="Times" pitchFamily="1" charset="0"/>
              </a:rPr>
              <a:pPr/>
              <a:t>12</a:t>
            </a:fld>
            <a:endParaRPr lang="en-US" altLang="en-US" sz="1200">
              <a:latin typeface="Times" pitchFamily="1" charset="0"/>
            </a:endParaRPr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7577" indent="-224325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16227" indent="-224325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64878" indent="-224325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13528" indent="-224325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044823E-62E4-408D-8E4F-8B2AAE96C1F6}" type="slidenum">
              <a:rPr lang="en-US" altLang="en-US" sz="1200">
                <a:latin typeface="Times" pitchFamily="1" charset="0"/>
              </a:rPr>
              <a:pPr/>
              <a:t>13</a:t>
            </a:fld>
            <a:endParaRPr lang="en-US" altLang="en-US" sz="1200">
              <a:latin typeface="Times" pitchFamily="1" charset="0"/>
            </a:endParaRPr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7577" indent="-224325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16227" indent="-224325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64878" indent="-224325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13528" indent="-224325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8A921D0-8213-42DD-BAE0-8F17931BA028}" type="slidenum">
              <a:rPr lang="en-US" altLang="en-US" sz="1200">
                <a:latin typeface="Times" pitchFamily="1" charset="0"/>
              </a:rPr>
              <a:pPr/>
              <a:t>14</a:t>
            </a:fld>
            <a:endParaRPr lang="en-US" altLang="en-US" sz="1200">
              <a:latin typeface="Times" pitchFamily="1" charset="0"/>
            </a:endParaRPr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7577" indent="-224325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16227" indent="-224325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64878" indent="-224325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13528" indent="-224325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1D80A24-AC95-4E88-87D7-E80110CEE28D}" type="slidenum">
              <a:rPr lang="en-US" altLang="en-US" sz="1200">
                <a:latin typeface="Times" pitchFamily="1" charset="0"/>
              </a:rPr>
              <a:pPr/>
              <a:t>15</a:t>
            </a:fld>
            <a:endParaRPr lang="en-US" altLang="en-US" sz="1200">
              <a:latin typeface="Times" pitchFamily="1" charset="0"/>
            </a:endParaRPr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339933"/>
              </a:buClr>
            </a:pPr>
            <a:r>
              <a:rPr lang="en-US" altLang="en-US" smtClean="0">
                <a:solidFill>
                  <a:srgbClr val="000000"/>
                </a:solidFill>
              </a:rPr>
              <a:t>A typical mesophyll cell has 30-40 chloroplasts, each about 2-4 microns by 4-7 microns long.</a:t>
            </a:r>
          </a:p>
          <a:p>
            <a:pPr eaLnBrk="1" hangingPunct="1">
              <a:buClr>
                <a:srgbClr val="339933"/>
              </a:buClr>
            </a:pPr>
            <a:r>
              <a:rPr lang="en-US" altLang="en-US" smtClean="0">
                <a:solidFill>
                  <a:srgbClr val="000000"/>
                </a:solidFill>
              </a:rPr>
              <a:t>Each chloroplast has two membranes around a central aqueous space, the stroma.</a:t>
            </a:r>
          </a:p>
          <a:p>
            <a:pPr eaLnBrk="1" hangingPunct="1">
              <a:buClr>
                <a:srgbClr val="339933"/>
              </a:buClr>
            </a:pPr>
            <a:r>
              <a:rPr lang="en-US" altLang="en-US" smtClean="0">
                <a:solidFill>
                  <a:srgbClr val="000000"/>
                </a:solidFill>
              </a:rPr>
              <a:t>In the stroma are membranous sacs,  the thylakoids.</a:t>
            </a:r>
          </a:p>
          <a:p>
            <a:pPr eaLnBrk="1" hangingPunct="1">
              <a:buClr>
                <a:srgbClr val="339933"/>
              </a:buClr>
            </a:pPr>
            <a:r>
              <a:rPr lang="en-US" altLang="en-US" smtClean="0">
                <a:solidFill>
                  <a:srgbClr val="000000"/>
                </a:solidFill>
              </a:rPr>
              <a:t>These have an internal aqueous space, the thylakoid lumen or thylakoid space.</a:t>
            </a:r>
          </a:p>
          <a:p>
            <a:pPr eaLnBrk="1" hangingPunct="1">
              <a:buClr>
                <a:srgbClr val="339933"/>
              </a:buClr>
            </a:pPr>
            <a:r>
              <a:rPr lang="en-US" altLang="en-US" smtClean="0">
                <a:solidFill>
                  <a:srgbClr val="000000"/>
                </a:solidFill>
              </a:rPr>
              <a:t>Thylakoids may be stacked into columns called grana.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5940-BE55-4831-802B-65D9D98C3B42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A242-1B4C-4682-B90D-C8F3078069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5940-BE55-4831-802B-65D9D98C3B42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A242-1B4C-4682-B90D-C8F3078069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5940-BE55-4831-802B-65D9D98C3B42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A242-1B4C-4682-B90D-C8F3078069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5940-BE55-4831-802B-65D9D98C3B42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A242-1B4C-4682-B90D-C8F3078069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5940-BE55-4831-802B-65D9D98C3B42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A242-1B4C-4682-B90D-C8F3078069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5940-BE55-4831-802B-65D9D98C3B42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A242-1B4C-4682-B90D-C8F3078069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5940-BE55-4831-802B-65D9D98C3B42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A242-1B4C-4682-B90D-C8F3078069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5940-BE55-4831-802B-65D9D98C3B42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A242-1B4C-4682-B90D-C8F3078069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5940-BE55-4831-802B-65D9D98C3B42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A242-1B4C-4682-B90D-C8F3078069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5940-BE55-4831-802B-65D9D98C3B42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62A242-1B4C-4682-B90D-C8F3078069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5940-BE55-4831-802B-65D9D98C3B42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A242-1B4C-4682-B90D-C8F3078069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4E35940-BE55-4831-802B-65D9D98C3B42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B62A242-1B4C-4682-B90D-C8F3078069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audio" Target="../media/audio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audio" Target="../media/audio7.bin"/><Relationship Id="rId7" Type="http://schemas.openxmlformats.org/officeDocument/2006/relationships/audio" Target="../media/audio6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bin"/><Relationship Id="rId5" Type="http://schemas.openxmlformats.org/officeDocument/2006/relationships/audio" Target="../media/audio2.bin"/><Relationship Id="rId4" Type="http://schemas.openxmlformats.org/officeDocument/2006/relationships/audio" Target="../media/audio3.bin"/><Relationship Id="rId9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bin"/><Relationship Id="rId5" Type="http://schemas.openxmlformats.org/officeDocument/2006/relationships/audio" Target="../media/audio8.bin"/><Relationship Id="rId4" Type="http://schemas.openxmlformats.org/officeDocument/2006/relationships/audio" Target="../media/audio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audio" Target="../media/audio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audio" Target="../media/audio9.bin"/><Relationship Id="rId4" Type="http://schemas.openxmlformats.org/officeDocument/2006/relationships/audio" Target="../media/audio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audio" Target="../media/audio3.bin"/><Relationship Id="rId4" Type="http://schemas.openxmlformats.org/officeDocument/2006/relationships/audio" Target="../media/audio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7" Type="http://schemas.openxmlformats.org/officeDocument/2006/relationships/image" Target="../media/image18.jpeg"/><Relationship Id="rId2" Type="http://schemas.openxmlformats.org/officeDocument/2006/relationships/audio" Target="../media/audio8.bin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bin"/><Relationship Id="rId5" Type="http://schemas.openxmlformats.org/officeDocument/2006/relationships/audio" Target="../media/audio4.bin"/><Relationship Id="rId4" Type="http://schemas.openxmlformats.org/officeDocument/2006/relationships/audio" Target="../media/audio7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7" Type="http://schemas.openxmlformats.org/officeDocument/2006/relationships/image" Target="../media/image18.jpeg"/><Relationship Id="rId2" Type="http://schemas.openxmlformats.org/officeDocument/2006/relationships/audio" Target="../media/audio7.bin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bin"/><Relationship Id="rId5" Type="http://schemas.openxmlformats.org/officeDocument/2006/relationships/audio" Target="../media/audio4.bin"/><Relationship Id="rId4" Type="http://schemas.openxmlformats.org/officeDocument/2006/relationships/audio" Target="../media/audio8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audio" Target="../media/audio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7" Type="http://schemas.openxmlformats.org/officeDocument/2006/relationships/audio" Target="../media/audio5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bin"/><Relationship Id="rId5" Type="http://schemas.openxmlformats.org/officeDocument/2006/relationships/audio" Target="../media/audio2.bin"/><Relationship Id="rId4" Type="http://schemas.openxmlformats.org/officeDocument/2006/relationships/audio" Target="../media/audio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1"/>
            <a:ext cx="7772400" cy="1219200"/>
          </a:xfrm>
        </p:spPr>
        <p:txBody>
          <a:bodyPr/>
          <a:lstStyle/>
          <a:p>
            <a:r>
              <a:rPr lang="en-US" dirty="0" smtClean="0"/>
              <a:t>EOC Reviews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057400"/>
            <a:ext cx="6400800" cy="3429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Topics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400" b="1" dirty="0" smtClean="0"/>
              <a:t>Dichotomous Keys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400" b="1" dirty="0" err="1" smtClean="0"/>
              <a:t>Animalia</a:t>
            </a:r>
            <a:endParaRPr lang="en-US" sz="44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4400" b="1" dirty="0" smtClean="0"/>
              <a:t>Bacteria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400" b="1" dirty="0" smtClean="0"/>
              <a:t>Plantae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29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3058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2. How are they connected?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15963" y="2135188"/>
            <a:ext cx="7772400" cy="1676400"/>
            <a:chOff x="432" y="3168"/>
            <a:chExt cx="4896" cy="1056"/>
          </a:xfrm>
        </p:grpSpPr>
        <p:grpSp>
          <p:nvGrpSpPr>
            <p:cNvPr id="6176" name="Group 4"/>
            <p:cNvGrpSpPr>
              <a:grpSpLocks/>
            </p:cNvGrpSpPr>
            <p:nvPr/>
          </p:nvGrpSpPr>
          <p:grpSpPr bwMode="auto">
            <a:xfrm>
              <a:off x="432" y="3168"/>
              <a:ext cx="4896" cy="548"/>
              <a:chOff x="432" y="1008"/>
              <a:chExt cx="4896" cy="548"/>
            </a:xfrm>
          </p:grpSpPr>
          <p:sp>
            <p:nvSpPr>
              <p:cNvPr id="6189" name="Rectangle 5"/>
              <p:cNvSpPr>
                <a:spLocks noChangeArrowheads="1"/>
              </p:cNvSpPr>
              <p:nvPr/>
            </p:nvSpPr>
            <p:spPr bwMode="auto">
              <a:xfrm>
                <a:off x="432" y="1008"/>
                <a:ext cx="4896" cy="480"/>
              </a:xfrm>
              <a:prstGeom prst="rect">
                <a:avLst/>
              </a:prstGeom>
              <a:solidFill>
                <a:srgbClr val="FFE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grpSp>
            <p:nvGrpSpPr>
              <p:cNvPr id="6190" name="Group 6"/>
              <p:cNvGrpSpPr>
                <a:grpSpLocks/>
              </p:cNvGrpSpPr>
              <p:nvPr/>
            </p:nvGrpSpPr>
            <p:grpSpPr bwMode="auto">
              <a:xfrm>
                <a:off x="512" y="1059"/>
                <a:ext cx="4622" cy="497"/>
                <a:chOff x="512" y="3363"/>
                <a:chExt cx="4622" cy="497"/>
              </a:xfrm>
            </p:grpSpPr>
            <p:sp>
              <p:nvSpPr>
                <p:cNvPr id="6191" name="Rectangle 7"/>
                <p:cNvSpPr>
                  <a:spLocks noChangeArrowheads="1"/>
                </p:cNvSpPr>
                <p:nvPr/>
              </p:nvSpPr>
              <p:spPr bwMode="auto">
                <a:xfrm>
                  <a:off x="512" y="3363"/>
                  <a:ext cx="4622" cy="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r>
                    <a:rPr lang="en-US" altLang="en-US" sz="2600" b="1">
                      <a:solidFill>
                        <a:schemeClr val="tx2"/>
                      </a:solidFill>
                    </a:rPr>
                    <a:t>glucose </a:t>
                  </a:r>
                  <a:r>
                    <a:rPr lang="en-US" altLang="en-US" sz="2600" b="1">
                      <a:solidFill>
                        <a:srgbClr val="0F116A"/>
                      </a:solidFill>
                    </a:rPr>
                    <a:t>+</a:t>
                  </a:r>
                  <a:r>
                    <a:rPr lang="en-US" altLang="en-US" sz="2600" b="1">
                      <a:solidFill>
                        <a:schemeClr val="tx2"/>
                      </a:solidFill>
                    </a:rPr>
                    <a:t> oxygen </a:t>
                  </a:r>
                  <a:r>
                    <a:rPr lang="en-US" altLang="en-US" sz="3000" b="1">
                      <a:solidFill>
                        <a:srgbClr val="0F116A"/>
                      </a:solidFill>
                      <a:sym typeface="Symbol" pitchFamily="18" charset="2"/>
                    </a:rPr>
                    <a:t></a:t>
                  </a:r>
                  <a:r>
                    <a:rPr lang="en-US" altLang="en-US" sz="2600" b="1">
                      <a:solidFill>
                        <a:schemeClr val="tx2"/>
                      </a:solidFill>
                    </a:rPr>
                    <a:t> carbon </a:t>
                  </a:r>
                  <a:r>
                    <a:rPr lang="en-US" altLang="en-US" sz="2600" b="1">
                      <a:solidFill>
                        <a:srgbClr val="0F116A"/>
                      </a:solidFill>
                    </a:rPr>
                    <a:t>+</a:t>
                  </a:r>
                  <a:r>
                    <a:rPr lang="en-US" altLang="en-US" sz="2600" b="1">
                      <a:solidFill>
                        <a:schemeClr val="tx2"/>
                      </a:solidFill>
                    </a:rPr>
                    <a:t> water </a:t>
                  </a:r>
                  <a:r>
                    <a:rPr lang="en-US" altLang="en-US" sz="2600" b="1">
                      <a:solidFill>
                        <a:srgbClr val="0F116A"/>
                      </a:solidFill>
                    </a:rPr>
                    <a:t>+</a:t>
                  </a:r>
                  <a:r>
                    <a:rPr lang="en-US" altLang="en-US" sz="2600" b="1">
                      <a:solidFill>
                        <a:schemeClr val="tx2"/>
                      </a:solidFill>
                    </a:rPr>
                    <a:t> energy</a:t>
                  </a:r>
                </a:p>
              </p:txBody>
            </p:sp>
            <p:sp>
              <p:nvSpPr>
                <p:cNvPr id="6192" name="Rectangle 8"/>
                <p:cNvSpPr>
                  <a:spLocks noChangeArrowheads="1"/>
                </p:cNvSpPr>
                <p:nvPr/>
              </p:nvSpPr>
              <p:spPr bwMode="auto">
                <a:xfrm>
                  <a:off x="2611" y="3552"/>
                  <a:ext cx="844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altLang="en-US" sz="2600" b="1">
                      <a:solidFill>
                        <a:schemeClr val="tx2"/>
                      </a:solidFill>
                    </a:rPr>
                    <a:t>dioxide</a:t>
                  </a:r>
                </a:p>
              </p:txBody>
            </p:sp>
          </p:grpSp>
        </p:grpSp>
        <p:grpSp>
          <p:nvGrpSpPr>
            <p:cNvPr id="6177" name="Group 9"/>
            <p:cNvGrpSpPr>
              <a:grpSpLocks/>
            </p:cNvGrpSpPr>
            <p:nvPr/>
          </p:nvGrpSpPr>
          <p:grpSpPr bwMode="auto">
            <a:xfrm>
              <a:off x="432" y="3648"/>
              <a:ext cx="4896" cy="576"/>
              <a:chOff x="432" y="3408"/>
              <a:chExt cx="4896" cy="576"/>
            </a:xfrm>
          </p:grpSpPr>
          <p:sp>
            <p:nvSpPr>
              <p:cNvPr id="6178" name="Rectangle 10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96" cy="57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grpSp>
            <p:nvGrpSpPr>
              <p:cNvPr id="6179" name="Group 11"/>
              <p:cNvGrpSpPr>
                <a:grpSpLocks/>
              </p:cNvGrpSpPr>
              <p:nvPr/>
            </p:nvGrpSpPr>
            <p:grpSpPr bwMode="auto">
              <a:xfrm>
                <a:off x="528" y="3528"/>
                <a:ext cx="4468" cy="346"/>
                <a:chOff x="528" y="3528"/>
                <a:chExt cx="4468" cy="346"/>
              </a:xfrm>
            </p:grpSpPr>
            <p:sp>
              <p:nvSpPr>
                <p:cNvPr id="6180" name="Rectangle 12"/>
                <p:cNvSpPr>
                  <a:spLocks noChangeArrowheads="1"/>
                </p:cNvSpPr>
                <p:nvPr/>
              </p:nvSpPr>
              <p:spPr bwMode="auto">
                <a:xfrm>
                  <a:off x="528" y="3547"/>
                  <a:ext cx="881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altLang="en-US" sz="2600" b="1">
                      <a:solidFill>
                        <a:srgbClr val="CC0000"/>
                      </a:solidFill>
                    </a:rPr>
                    <a:t>C</a:t>
                  </a:r>
                  <a:r>
                    <a:rPr lang="en-US" altLang="en-US" sz="2600" b="1" baseline="-25000">
                      <a:solidFill>
                        <a:srgbClr val="CC0000"/>
                      </a:solidFill>
                    </a:rPr>
                    <a:t>6</a:t>
                  </a:r>
                  <a:r>
                    <a:rPr lang="en-US" altLang="en-US" sz="2600" b="1">
                      <a:solidFill>
                        <a:srgbClr val="CC0000"/>
                      </a:solidFill>
                    </a:rPr>
                    <a:t>H</a:t>
                  </a:r>
                  <a:r>
                    <a:rPr lang="en-US" altLang="en-US" sz="2600" b="1" baseline="-25000">
                      <a:solidFill>
                        <a:srgbClr val="CC0000"/>
                      </a:solidFill>
                    </a:rPr>
                    <a:t>12</a:t>
                  </a:r>
                  <a:r>
                    <a:rPr lang="en-US" altLang="en-US" sz="2600" b="1">
                      <a:solidFill>
                        <a:srgbClr val="CC0000"/>
                      </a:solidFill>
                    </a:rPr>
                    <a:t>O</a:t>
                  </a:r>
                  <a:r>
                    <a:rPr lang="en-US" altLang="en-US" sz="2600" b="1" baseline="-25000">
                      <a:solidFill>
                        <a:srgbClr val="CC0000"/>
                      </a:solidFill>
                    </a:rPr>
                    <a:t>6</a:t>
                  </a:r>
                  <a:endParaRPr lang="en-US" altLang="en-US" sz="2600" b="1" baseline="-2500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6181" name="Rectangle 13"/>
                <p:cNvSpPr>
                  <a:spLocks noChangeArrowheads="1"/>
                </p:cNvSpPr>
                <p:nvPr/>
              </p:nvSpPr>
              <p:spPr bwMode="auto">
                <a:xfrm>
                  <a:off x="1738" y="3547"/>
                  <a:ext cx="469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altLang="en-US" sz="2600" b="1">
                      <a:solidFill>
                        <a:srgbClr val="CC0000"/>
                      </a:solidFill>
                    </a:rPr>
                    <a:t>6O</a:t>
                  </a:r>
                  <a:r>
                    <a:rPr lang="en-US" altLang="en-US" sz="2600" b="1" baseline="-25000">
                      <a:solidFill>
                        <a:srgbClr val="CC0000"/>
                      </a:solidFill>
                    </a:rPr>
                    <a:t>2</a:t>
                  </a:r>
                  <a:endParaRPr lang="en-US" altLang="en-US" sz="2600" b="1" baseline="-2500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6182" name="Rectangle 14"/>
                <p:cNvSpPr>
                  <a:spLocks noChangeArrowheads="1"/>
                </p:cNvSpPr>
                <p:nvPr/>
              </p:nvSpPr>
              <p:spPr bwMode="auto">
                <a:xfrm>
                  <a:off x="2750" y="3547"/>
                  <a:ext cx="619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altLang="en-US" sz="2600" b="1">
                      <a:solidFill>
                        <a:srgbClr val="CC0000"/>
                      </a:solidFill>
                    </a:rPr>
                    <a:t>6CO</a:t>
                  </a:r>
                  <a:r>
                    <a:rPr lang="en-US" altLang="en-US" sz="2600" b="1" baseline="-25000">
                      <a:solidFill>
                        <a:srgbClr val="CC0000"/>
                      </a:solidFill>
                    </a:rPr>
                    <a:t>2</a:t>
                  </a:r>
                  <a:endParaRPr lang="en-US" altLang="en-US" sz="2600" b="1" baseline="-2500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6183" name="Rectangle 15"/>
                <p:cNvSpPr>
                  <a:spLocks noChangeArrowheads="1"/>
                </p:cNvSpPr>
                <p:nvPr/>
              </p:nvSpPr>
              <p:spPr bwMode="auto">
                <a:xfrm>
                  <a:off x="3590" y="3547"/>
                  <a:ext cx="619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altLang="en-US" sz="2600" b="1">
                      <a:solidFill>
                        <a:srgbClr val="CC0000"/>
                      </a:solidFill>
                    </a:rPr>
                    <a:t>6H</a:t>
                  </a:r>
                  <a:r>
                    <a:rPr lang="en-US" altLang="en-US" sz="2600" b="1" baseline="-25000">
                      <a:solidFill>
                        <a:srgbClr val="CC0000"/>
                      </a:solidFill>
                    </a:rPr>
                    <a:t>2</a:t>
                  </a:r>
                  <a:r>
                    <a:rPr lang="en-US" altLang="en-US" sz="2600" b="1">
                      <a:solidFill>
                        <a:srgbClr val="CC0000"/>
                      </a:solidFill>
                    </a:rPr>
                    <a:t>O</a:t>
                  </a:r>
                </a:p>
              </p:txBody>
            </p:sp>
            <p:sp>
              <p:nvSpPr>
                <p:cNvPr id="6184" name="Rectangle 16"/>
                <p:cNvSpPr>
                  <a:spLocks noChangeArrowheads="1"/>
                </p:cNvSpPr>
                <p:nvPr/>
              </p:nvSpPr>
              <p:spPr bwMode="auto">
                <a:xfrm>
                  <a:off x="4464" y="3547"/>
                  <a:ext cx="532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altLang="en-US" sz="2600" b="1">
                      <a:solidFill>
                        <a:srgbClr val="CC0000"/>
                      </a:solidFill>
                    </a:rPr>
                    <a:t>ATP</a:t>
                  </a:r>
                </a:p>
              </p:txBody>
            </p:sp>
            <p:sp>
              <p:nvSpPr>
                <p:cNvPr id="6185" name="Rectangle 17"/>
                <p:cNvSpPr>
                  <a:spLocks noChangeArrowheads="1"/>
                </p:cNvSpPr>
                <p:nvPr/>
              </p:nvSpPr>
              <p:spPr bwMode="auto">
                <a:xfrm>
                  <a:off x="2335" y="3528"/>
                  <a:ext cx="353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altLang="en-US" sz="3000" b="1">
                      <a:solidFill>
                        <a:srgbClr val="0F116A"/>
                      </a:solidFill>
                      <a:sym typeface="Symbol" pitchFamily="18" charset="2"/>
                    </a:rPr>
                    <a:t></a:t>
                  </a:r>
                </a:p>
              </p:txBody>
            </p:sp>
            <p:sp>
              <p:nvSpPr>
                <p:cNvPr id="6186" name="Rectangle 18"/>
                <p:cNvSpPr>
                  <a:spLocks noChangeArrowheads="1"/>
                </p:cNvSpPr>
                <p:nvPr/>
              </p:nvSpPr>
              <p:spPr bwMode="auto">
                <a:xfrm>
                  <a:off x="1395" y="3547"/>
                  <a:ext cx="237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altLang="en-US" sz="2600" b="1">
                      <a:solidFill>
                        <a:srgbClr val="0F116A"/>
                      </a:solidFill>
                    </a:rPr>
                    <a:t>+</a:t>
                  </a:r>
                </a:p>
              </p:txBody>
            </p:sp>
            <p:sp>
              <p:nvSpPr>
                <p:cNvPr id="6187" name="Rectangle 19"/>
                <p:cNvSpPr>
                  <a:spLocks noChangeArrowheads="1"/>
                </p:cNvSpPr>
                <p:nvPr/>
              </p:nvSpPr>
              <p:spPr bwMode="auto">
                <a:xfrm>
                  <a:off x="3360" y="3547"/>
                  <a:ext cx="237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altLang="en-US" sz="2600" b="1">
                      <a:solidFill>
                        <a:srgbClr val="0F116A"/>
                      </a:solidFill>
                    </a:rPr>
                    <a:t>+</a:t>
                  </a:r>
                </a:p>
              </p:txBody>
            </p:sp>
            <p:sp>
              <p:nvSpPr>
                <p:cNvPr id="6188" name="Rectangle 20"/>
                <p:cNvSpPr>
                  <a:spLocks noChangeArrowheads="1"/>
                </p:cNvSpPr>
                <p:nvPr/>
              </p:nvSpPr>
              <p:spPr bwMode="auto">
                <a:xfrm>
                  <a:off x="4163" y="3547"/>
                  <a:ext cx="237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altLang="en-US" sz="2600" b="1">
                      <a:solidFill>
                        <a:srgbClr val="0F116A"/>
                      </a:solidFill>
                    </a:rPr>
                    <a:t>+</a:t>
                  </a:r>
                </a:p>
              </p:txBody>
            </p:sp>
          </p:grpSp>
        </p:grpSp>
      </p:grpSp>
      <p:sp>
        <p:nvSpPr>
          <p:cNvPr id="6148" name="Rectangle 21"/>
          <p:cNvSpPr>
            <a:spLocks noChangeArrowheads="1"/>
          </p:cNvSpPr>
          <p:nvPr/>
        </p:nvSpPr>
        <p:spPr bwMode="auto">
          <a:xfrm>
            <a:off x="715963" y="1220788"/>
            <a:ext cx="25765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3000" b="1">
                <a:solidFill>
                  <a:srgbClr val="000000"/>
                </a:solidFill>
              </a:rPr>
              <a:t>Heterotrophs</a:t>
            </a: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715963" y="4902200"/>
            <a:ext cx="7772400" cy="1676400"/>
            <a:chOff x="432" y="1296"/>
            <a:chExt cx="4896" cy="1056"/>
          </a:xfrm>
        </p:grpSpPr>
        <p:grpSp>
          <p:nvGrpSpPr>
            <p:cNvPr id="6159" name="Group 23"/>
            <p:cNvGrpSpPr>
              <a:grpSpLocks/>
            </p:cNvGrpSpPr>
            <p:nvPr/>
          </p:nvGrpSpPr>
          <p:grpSpPr bwMode="auto">
            <a:xfrm>
              <a:off x="432" y="1296"/>
              <a:ext cx="4896" cy="528"/>
              <a:chOff x="432" y="2976"/>
              <a:chExt cx="4896" cy="528"/>
            </a:xfrm>
          </p:grpSpPr>
          <p:sp>
            <p:nvSpPr>
              <p:cNvPr id="6172" name="Rectangle 24"/>
              <p:cNvSpPr>
                <a:spLocks noChangeArrowheads="1"/>
              </p:cNvSpPr>
              <p:nvPr/>
            </p:nvSpPr>
            <p:spPr bwMode="auto">
              <a:xfrm>
                <a:off x="432" y="2976"/>
                <a:ext cx="4896" cy="480"/>
              </a:xfrm>
              <a:prstGeom prst="rect">
                <a:avLst/>
              </a:prstGeom>
              <a:solidFill>
                <a:srgbClr val="66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grpSp>
            <p:nvGrpSpPr>
              <p:cNvPr id="6173" name="Group 25"/>
              <p:cNvGrpSpPr>
                <a:grpSpLocks/>
              </p:cNvGrpSpPr>
              <p:nvPr/>
            </p:nvGrpSpPr>
            <p:grpSpPr bwMode="auto">
              <a:xfrm>
                <a:off x="480" y="2976"/>
                <a:ext cx="4654" cy="528"/>
                <a:chOff x="480" y="2832"/>
                <a:chExt cx="4654" cy="528"/>
              </a:xfrm>
            </p:grpSpPr>
            <p:sp>
              <p:nvSpPr>
                <p:cNvPr id="6174" name="Rectangle 26"/>
                <p:cNvSpPr>
                  <a:spLocks noChangeArrowheads="1"/>
                </p:cNvSpPr>
                <p:nvPr/>
              </p:nvSpPr>
              <p:spPr bwMode="auto">
                <a:xfrm>
                  <a:off x="1273" y="2832"/>
                  <a:ext cx="3861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altLang="en-US" sz="2600" b="1">
                      <a:solidFill>
                        <a:srgbClr val="0F116A"/>
                      </a:solidFill>
                    </a:rPr>
                    <a:t>+</a:t>
                  </a:r>
                  <a:r>
                    <a:rPr lang="en-US" altLang="en-US" sz="2600" b="1">
                      <a:solidFill>
                        <a:schemeClr val="tx2"/>
                      </a:solidFill>
                    </a:rPr>
                    <a:t> water </a:t>
                  </a:r>
                  <a:r>
                    <a:rPr lang="en-US" altLang="en-US" sz="2600" b="1">
                      <a:solidFill>
                        <a:srgbClr val="0F116A"/>
                      </a:solidFill>
                    </a:rPr>
                    <a:t>+</a:t>
                  </a:r>
                  <a:r>
                    <a:rPr lang="en-US" altLang="en-US" sz="2600" b="1">
                      <a:solidFill>
                        <a:schemeClr val="tx2"/>
                      </a:solidFill>
                    </a:rPr>
                    <a:t> energy </a:t>
                  </a:r>
                  <a:r>
                    <a:rPr lang="en-US" altLang="en-US" sz="3000" b="1">
                      <a:solidFill>
                        <a:srgbClr val="0F116A"/>
                      </a:solidFill>
                      <a:sym typeface="Symbol" pitchFamily="18" charset="2"/>
                    </a:rPr>
                    <a:t></a:t>
                  </a:r>
                  <a:r>
                    <a:rPr lang="en-US" altLang="en-US" sz="2600" b="1">
                      <a:solidFill>
                        <a:schemeClr val="tx2"/>
                      </a:solidFill>
                    </a:rPr>
                    <a:t> glucose </a:t>
                  </a:r>
                  <a:r>
                    <a:rPr lang="en-US" altLang="en-US" sz="2600" b="1">
                      <a:solidFill>
                        <a:srgbClr val="0F116A"/>
                      </a:solidFill>
                    </a:rPr>
                    <a:t>+</a:t>
                  </a:r>
                  <a:r>
                    <a:rPr lang="en-US" altLang="en-US" sz="2600" b="1">
                      <a:solidFill>
                        <a:schemeClr val="tx2"/>
                      </a:solidFill>
                    </a:rPr>
                    <a:t> oxygen</a:t>
                  </a:r>
                </a:p>
              </p:txBody>
            </p:sp>
            <p:sp>
              <p:nvSpPr>
                <p:cNvPr id="6175" name="Rectangle 27"/>
                <p:cNvSpPr>
                  <a:spLocks noChangeArrowheads="1"/>
                </p:cNvSpPr>
                <p:nvPr/>
              </p:nvSpPr>
              <p:spPr bwMode="auto">
                <a:xfrm>
                  <a:off x="480" y="2852"/>
                  <a:ext cx="844" cy="5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altLang="en-US" sz="2600" b="1">
                      <a:solidFill>
                        <a:schemeClr val="tx2"/>
                      </a:solidFill>
                    </a:rPr>
                    <a:t>carbon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en-US" altLang="en-US" sz="2600" b="1">
                      <a:solidFill>
                        <a:schemeClr val="tx2"/>
                      </a:solidFill>
                    </a:rPr>
                    <a:t>dioxide</a:t>
                  </a:r>
                </a:p>
              </p:txBody>
            </p:sp>
          </p:grpSp>
        </p:grpSp>
        <p:grpSp>
          <p:nvGrpSpPr>
            <p:cNvPr id="6160" name="Group 28"/>
            <p:cNvGrpSpPr>
              <a:grpSpLocks/>
            </p:cNvGrpSpPr>
            <p:nvPr/>
          </p:nvGrpSpPr>
          <p:grpSpPr bwMode="auto">
            <a:xfrm>
              <a:off x="432" y="1776"/>
              <a:ext cx="4896" cy="576"/>
              <a:chOff x="432" y="3456"/>
              <a:chExt cx="4896" cy="576"/>
            </a:xfrm>
          </p:grpSpPr>
          <p:sp>
            <p:nvSpPr>
              <p:cNvPr id="6161" name="Rectangle 29"/>
              <p:cNvSpPr>
                <a:spLocks noChangeArrowheads="1"/>
              </p:cNvSpPr>
              <p:nvPr/>
            </p:nvSpPr>
            <p:spPr bwMode="auto">
              <a:xfrm>
                <a:off x="432" y="3456"/>
                <a:ext cx="4896" cy="57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grpSp>
            <p:nvGrpSpPr>
              <p:cNvPr id="6162" name="Group 30"/>
              <p:cNvGrpSpPr>
                <a:grpSpLocks/>
              </p:cNvGrpSpPr>
              <p:nvPr/>
            </p:nvGrpSpPr>
            <p:grpSpPr bwMode="auto">
              <a:xfrm>
                <a:off x="628" y="3572"/>
                <a:ext cx="4257" cy="458"/>
                <a:chOff x="628" y="3572"/>
                <a:chExt cx="4257" cy="458"/>
              </a:xfrm>
            </p:grpSpPr>
            <p:sp>
              <p:nvSpPr>
                <p:cNvPr id="6163" name="Rectangle 31"/>
                <p:cNvSpPr>
                  <a:spLocks noChangeArrowheads="1"/>
                </p:cNvSpPr>
                <p:nvPr/>
              </p:nvSpPr>
              <p:spPr bwMode="auto">
                <a:xfrm>
                  <a:off x="628" y="3595"/>
                  <a:ext cx="619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altLang="en-US" sz="2600" b="1">
                      <a:solidFill>
                        <a:srgbClr val="CC0000"/>
                      </a:solidFill>
                    </a:rPr>
                    <a:t>6CO</a:t>
                  </a:r>
                  <a:r>
                    <a:rPr lang="en-US" altLang="en-US" sz="2600" b="1" baseline="-25000">
                      <a:solidFill>
                        <a:srgbClr val="CC0000"/>
                      </a:solidFill>
                    </a:rPr>
                    <a:t>2</a:t>
                  </a:r>
                </a:p>
              </p:txBody>
            </p:sp>
            <p:sp>
              <p:nvSpPr>
                <p:cNvPr id="6164" name="Rectangle 32"/>
                <p:cNvSpPr>
                  <a:spLocks noChangeArrowheads="1"/>
                </p:cNvSpPr>
                <p:nvPr/>
              </p:nvSpPr>
              <p:spPr bwMode="auto">
                <a:xfrm>
                  <a:off x="1505" y="3595"/>
                  <a:ext cx="619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altLang="en-US" sz="2600" b="1">
                      <a:solidFill>
                        <a:srgbClr val="CC0000"/>
                      </a:solidFill>
                    </a:rPr>
                    <a:t>6H</a:t>
                  </a:r>
                  <a:r>
                    <a:rPr lang="en-US" altLang="en-US" sz="2600" b="1" baseline="-25000">
                      <a:solidFill>
                        <a:srgbClr val="CC0000"/>
                      </a:solidFill>
                    </a:rPr>
                    <a:t>2</a:t>
                  </a:r>
                  <a:r>
                    <a:rPr lang="en-US" altLang="en-US" sz="2600" b="1">
                      <a:solidFill>
                        <a:srgbClr val="CC0000"/>
                      </a:solidFill>
                    </a:rPr>
                    <a:t>O</a:t>
                  </a:r>
                  <a:endParaRPr lang="en-US" altLang="en-US" sz="2600" b="1" baseline="-25000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6165" name="Rectangle 33"/>
                <p:cNvSpPr>
                  <a:spLocks noChangeArrowheads="1"/>
                </p:cNvSpPr>
                <p:nvPr/>
              </p:nvSpPr>
              <p:spPr bwMode="auto">
                <a:xfrm>
                  <a:off x="3312" y="3605"/>
                  <a:ext cx="82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altLang="en-US" b="1">
                      <a:solidFill>
                        <a:srgbClr val="CC0000"/>
                      </a:solidFill>
                    </a:rPr>
                    <a:t>C</a:t>
                  </a:r>
                  <a:r>
                    <a:rPr lang="en-US" altLang="en-US" b="1" baseline="-25000">
                      <a:solidFill>
                        <a:srgbClr val="CC0000"/>
                      </a:solidFill>
                    </a:rPr>
                    <a:t>6</a:t>
                  </a:r>
                  <a:r>
                    <a:rPr lang="en-US" altLang="en-US" b="1">
                      <a:solidFill>
                        <a:srgbClr val="CC0000"/>
                      </a:solidFill>
                    </a:rPr>
                    <a:t>H</a:t>
                  </a:r>
                  <a:r>
                    <a:rPr lang="en-US" altLang="en-US" b="1" baseline="-25000">
                      <a:solidFill>
                        <a:srgbClr val="CC0000"/>
                      </a:solidFill>
                    </a:rPr>
                    <a:t>12</a:t>
                  </a:r>
                  <a:r>
                    <a:rPr lang="en-US" altLang="en-US" b="1">
                      <a:solidFill>
                        <a:srgbClr val="CC0000"/>
                      </a:solidFill>
                    </a:rPr>
                    <a:t>O</a:t>
                  </a:r>
                  <a:r>
                    <a:rPr lang="en-US" altLang="en-US" b="1" baseline="-25000">
                      <a:solidFill>
                        <a:srgbClr val="CC0000"/>
                      </a:solidFill>
                    </a:rPr>
                    <a:t>6</a:t>
                  </a:r>
                </a:p>
              </p:txBody>
            </p:sp>
            <p:sp>
              <p:nvSpPr>
                <p:cNvPr id="6166" name="Rectangle 34"/>
                <p:cNvSpPr>
                  <a:spLocks noChangeArrowheads="1"/>
                </p:cNvSpPr>
                <p:nvPr/>
              </p:nvSpPr>
              <p:spPr bwMode="auto">
                <a:xfrm>
                  <a:off x="4416" y="3595"/>
                  <a:ext cx="469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altLang="en-US" sz="2600" b="1">
                      <a:solidFill>
                        <a:srgbClr val="CC0000"/>
                      </a:solidFill>
                    </a:rPr>
                    <a:t>6O</a:t>
                  </a:r>
                  <a:r>
                    <a:rPr lang="en-US" altLang="en-US" sz="2600" b="1" baseline="-25000">
                      <a:solidFill>
                        <a:srgbClr val="CC0000"/>
                      </a:solidFill>
                    </a:rPr>
                    <a:t>2</a:t>
                  </a:r>
                </a:p>
              </p:txBody>
            </p:sp>
            <p:sp>
              <p:nvSpPr>
                <p:cNvPr id="6167" name="Rectangle 35"/>
                <p:cNvSpPr>
                  <a:spLocks noChangeArrowheads="1"/>
                </p:cNvSpPr>
                <p:nvPr/>
              </p:nvSpPr>
              <p:spPr bwMode="auto">
                <a:xfrm>
                  <a:off x="2208" y="3572"/>
                  <a:ext cx="798" cy="4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en-US" sz="2600" b="1">
                      <a:solidFill>
                        <a:srgbClr val="CC0000"/>
                      </a:solidFill>
                    </a:rPr>
                    <a:t>light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altLang="en-US" sz="2600" b="1">
                      <a:solidFill>
                        <a:srgbClr val="CC0000"/>
                      </a:solidFill>
                    </a:rPr>
                    <a:t>energy</a:t>
                  </a:r>
                </a:p>
              </p:txBody>
            </p:sp>
            <p:sp>
              <p:nvSpPr>
                <p:cNvPr id="6168" name="Rectangle 36"/>
                <p:cNvSpPr>
                  <a:spLocks noChangeArrowheads="1"/>
                </p:cNvSpPr>
                <p:nvPr/>
              </p:nvSpPr>
              <p:spPr bwMode="auto">
                <a:xfrm>
                  <a:off x="2976" y="3576"/>
                  <a:ext cx="353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altLang="en-US" sz="3000" b="1">
                      <a:solidFill>
                        <a:srgbClr val="0F116A"/>
                      </a:solidFill>
                      <a:sym typeface="Symbol" pitchFamily="18" charset="2"/>
                    </a:rPr>
                    <a:t></a:t>
                  </a:r>
                </a:p>
              </p:txBody>
            </p:sp>
            <p:sp>
              <p:nvSpPr>
                <p:cNvPr id="6169" name="Rectangle 37"/>
                <p:cNvSpPr>
                  <a:spLocks noChangeArrowheads="1"/>
                </p:cNvSpPr>
                <p:nvPr/>
              </p:nvSpPr>
              <p:spPr bwMode="auto">
                <a:xfrm>
                  <a:off x="1265" y="3595"/>
                  <a:ext cx="237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altLang="en-US" sz="2600" b="1">
                      <a:solidFill>
                        <a:srgbClr val="0F116A"/>
                      </a:solidFill>
                    </a:rPr>
                    <a:t>+</a:t>
                  </a:r>
                </a:p>
              </p:txBody>
            </p:sp>
            <p:sp>
              <p:nvSpPr>
                <p:cNvPr id="6170" name="Rectangle 38"/>
                <p:cNvSpPr>
                  <a:spLocks noChangeArrowheads="1"/>
                </p:cNvSpPr>
                <p:nvPr/>
              </p:nvSpPr>
              <p:spPr bwMode="auto">
                <a:xfrm>
                  <a:off x="4128" y="3595"/>
                  <a:ext cx="237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altLang="en-US" sz="2600" b="1">
                      <a:solidFill>
                        <a:srgbClr val="0F116A"/>
                      </a:solidFill>
                    </a:rPr>
                    <a:t>+</a:t>
                  </a:r>
                </a:p>
              </p:txBody>
            </p:sp>
            <p:sp>
              <p:nvSpPr>
                <p:cNvPr id="6171" name="Rectangle 39"/>
                <p:cNvSpPr>
                  <a:spLocks noChangeArrowheads="1"/>
                </p:cNvSpPr>
                <p:nvPr/>
              </p:nvSpPr>
              <p:spPr bwMode="auto">
                <a:xfrm>
                  <a:off x="2081" y="3595"/>
                  <a:ext cx="237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altLang="en-US" sz="2600" b="1">
                      <a:solidFill>
                        <a:srgbClr val="0F116A"/>
                      </a:solidFill>
                    </a:rPr>
                    <a:t>+</a:t>
                  </a:r>
                </a:p>
              </p:txBody>
            </p:sp>
          </p:grpSp>
        </p:grpSp>
      </p:grpSp>
      <p:sp>
        <p:nvSpPr>
          <p:cNvPr id="6150" name="Rectangle 40"/>
          <p:cNvSpPr>
            <a:spLocks noChangeArrowheads="1"/>
          </p:cNvSpPr>
          <p:nvPr/>
        </p:nvSpPr>
        <p:spPr bwMode="auto">
          <a:xfrm>
            <a:off x="715963" y="4064000"/>
            <a:ext cx="22367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3000" b="1">
                <a:solidFill>
                  <a:srgbClr val="0C8F0F"/>
                </a:solidFill>
              </a:rPr>
              <a:t>Autotrophs</a:t>
            </a:r>
            <a:endParaRPr lang="en-US" altLang="en-US" sz="3000" b="1">
              <a:solidFill>
                <a:srgbClr val="000000"/>
              </a:solidFill>
            </a:endParaRPr>
          </a:p>
        </p:txBody>
      </p:sp>
      <p:sp>
        <p:nvSpPr>
          <p:cNvPr id="377897" name="Rectangle 41"/>
          <p:cNvSpPr>
            <a:spLocks noChangeArrowheads="1"/>
          </p:cNvSpPr>
          <p:nvPr/>
        </p:nvSpPr>
        <p:spPr bwMode="auto">
          <a:xfrm>
            <a:off x="715963" y="4445000"/>
            <a:ext cx="6677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>
                <a:solidFill>
                  <a:srgbClr val="0C8F0F"/>
                </a:solidFill>
              </a:rPr>
              <a:t>making energy &amp; organic molecules from light energy</a:t>
            </a:r>
            <a:endParaRPr lang="en-US" altLang="en-US" sz="2200" b="1">
              <a:solidFill>
                <a:srgbClr val="0F116A"/>
              </a:solidFill>
            </a:endParaRPr>
          </a:p>
        </p:txBody>
      </p:sp>
      <p:sp>
        <p:nvSpPr>
          <p:cNvPr id="377898" name="Rectangle 42"/>
          <p:cNvSpPr>
            <a:spLocks noChangeArrowheads="1"/>
          </p:cNvSpPr>
          <p:nvPr/>
        </p:nvSpPr>
        <p:spPr bwMode="auto">
          <a:xfrm>
            <a:off x="715963" y="1677988"/>
            <a:ext cx="78184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800" b="1">
                <a:solidFill>
                  <a:srgbClr val="000000"/>
                </a:solidFill>
              </a:rPr>
              <a:t>making energy &amp; organic molecules from ingesting organic molecules</a:t>
            </a:r>
            <a:endParaRPr lang="en-US" altLang="en-US" sz="1800" b="1">
              <a:solidFill>
                <a:srgbClr val="0F116A"/>
              </a:solidFill>
            </a:endParaRPr>
          </a:p>
        </p:txBody>
      </p:sp>
      <p:pic>
        <p:nvPicPr>
          <p:cNvPr id="377899" name="Picture 43" descr="penguin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5562600"/>
            <a:ext cx="12747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900" name="AutoShape 44"/>
          <p:cNvSpPr>
            <a:spLocks noChangeArrowheads="1"/>
          </p:cNvSpPr>
          <p:nvPr/>
        </p:nvSpPr>
        <p:spPr bwMode="auto">
          <a:xfrm>
            <a:off x="7702550" y="3933825"/>
            <a:ext cx="1441450" cy="1017588"/>
          </a:xfrm>
          <a:prstGeom prst="wedgeEllipseCallout">
            <a:avLst>
              <a:gd name="adj1" fmla="val -11454"/>
              <a:gd name="adj2" fmla="val 120514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alt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34" charset="-128"/>
              </a:rPr>
              <a:t>Where</a:t>
            </a:r>
            <a:r>
              <a:rPr lang="en-US" altLang="en-US" sz="1800" b="1">
                <a:solidFill>
                  <a:srgbClr val="0F116A"/>
                </a:solidFill>
                <a:ea typeface="ＭＳ Ｐゴシック" pitchFamily="34" charset="-128"/>
              </a:rPr>
              <a:t>’</a:t>
            </a:r>
            <a:r>
              <a:rPr lang="en-US" alt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34" charset="-128"/>
              </a:rPr>
              <a:t>s </a:t>
            </a:r>
            <a:br>
              <a:rPr lang="en-US" alt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34" charset="-128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34" charset="-128"/>
              </a:rPr>
              <a:t>the </a:t>
            </a:r>
            <a:br>
              <a:rPr lang="en-US" alt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34" charset="-128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34" charset="-128"/>
              </a:rPr>
              <a:t>ATP?</a:t>
            </a:r>
            <a:endParaRPr lang="en-US" altLang="en-US" sz="1600" b="1">
              <a:solidFill>
                <a:srgbClr val="0F116A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628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7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7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79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97" grpId="0" build="p" autoUpdateAnimBg="0"/>
      <p:bldP spid="377898" grpId="0" build="p" autoUpdateAnimBg="0"/>
      <p:bldP spid="377900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Freeform 2"/>
          <p:cNvSpPr>
            <a:spLocks/>
          </p:cNvSpPr>
          <p:nvPr/>
        </p:nvSpPr>
        <p:spPr bwMode="auto">
          <a:xfrm rot="4295032" flipH="1" flipV="1">
            <a:off x="-26194" y="3018632"/>
            <a:ext cx="1014413" cy="387350"/>
          </a:xfrm>
          <a:custGeom>
            <a:avLst/>
            <a:gdLst>
              <a:gd name="T0" fmla="*/ 0 w 639"/>
              <a:gd name="T1" fmla="*/ 2147483647 h 244"/>
              <a:gd name="T2" fmla="*/ 2147483647 w 639"/>
              <a:gd name="T3" fmla="*/ 2147483647 h 244"/>
              <a:gd name="T4" fmla="*/ 2147483647 w 639"/>
              <a:gd name="T5" fmla="*/ 2147483647 h 244"/>
              <a:gd name="T6" fmla="*/ 2147483647 w 639"/>
              <a:gd name="T7" fmla="*/ 2147483647 h 244"/>
              <a:gd name="T8" fmla="*/ 2147483647 w 639"/>
              <a:gd name="T9" fmla="*/ 0 h 244"/>
              <a:gd name="T10" fmla="*/ 2147483647 w 639"/>
              <a:gd name="T11" fmla="*/ 2147483647 h 2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9"/>
              <a:gd name="T19" fmla="*/ 0 h 244"/>
              <a:gd name="T20" fmla="*/ 639 w 639"/>
              <a:gd name="T21" fmla="*/ 244 h 2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9" h="244">
                <a:moveTo>
                  <a:pt x="0" y="192"/>
                </a:moveTo>
                <a:lnTo>
                  <a:pt x="192" y="244"/>
                </a:lnTo>
                <a:lnTo>
                  <a:pt x="192" y="96"/>
                </a:lnTo>
                <a:lnTo>
                  <a:pt x="336" y="134"/>
                </a:lnTo>
                <a:lnTo>
                  <a:pt x="336" y="0"/>
                </a:lnTo>
                <a:cubicBezTo>
                  <a:pt x="596" y="69"/>
                  <a:pt x="493" y="54"/>
                  <a:pt x="639" y="71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2851" name="Freeform 3"/>
          <p:cNvSpPr>
            <a:spLocks/>
          </p:cNvSpPr>
          <p:nvPr/>
        </p:nvSpPr>
        <p:spPr bwMode="auto">
          <a:xfrm rot="17462213" flipV="1">
            <a:off x="8062119" y="3020219"/>
            <a:ext cx="1014412" cy="387350"/>
          </a:xfrm>
          <a:custGeom>
            <a:avLst/>
            <a:gdLst>
              <a:gd name="T0" fmla="*/ 0 w 639"/>
              <a:gd name="T1" fmla="*/ 2147483647 h 244"/>
              <a:gd name="T2" fmla="*/ 2147483647 w 639"/>
              <a:gd name="T3" fmla="*/ 2147483647 h 244"/>
              <a:gd name="T4" fmla="*/ 2147483647 w 639"/>
              <a:gd name="T5" fmla="*/ 2147483647 h 244"/>
              <a:gd name="T6" fmla="*/ 2147483647 w 639"/>
              <a:gd name="T7" fmla="*/ 2147483647 h 244"/>
              <a:gd name="T8" fmla="*/ 2147483647 w 639"/>
              <a:gd name="T9" fmla="*/ 0 h 244"/>
              <a:gd name="T10" fmla="*/ 2147483647 w 639"/>
              <a:gd name="T11" fmla="*/ 2147483647 h 2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9"/>
              <a:gd name="T19" fmla="*/ 0 h 244"/>
              <a:gd name="T20" fmla="*/ 639 w 639"/>
              <a:gd name="T21" fmla="*/ 244 h 2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9" h="244">
                <a:moveTo>
                  <a:pt x="0" y="192"/>
                </a:moveTo>
                <a:lnTo>
                  <a:pt x="192" y="244"/>
                </a:lnTo>
                <a:lnTo>
                  <a:pt x="192" y="96"/>
                </a:lnTo>
                <a:lnTo>
                  <a:pt x="336" y="134"/>
                </a:lnTo>
                <a:lnTo>
                  <a:pt x="336" y="0"/>
                </a:lnTo>
                <a:cubicBezTo>
                  <a:pt x="596" y="69"/>
                  <a:pt x="493" y="54"/>
                  <a:pt x="639" y="71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97000" y="3025775"/>
            <a:ext cx="1423988" cy="1417638"/>
            <a:chOff x="1385" y="1882"/>
            <a:chExt cx="897" cy="893"/>
          </a:xfrm>
        </p:grpSpPr>
        <p:pic>
          <p:nvPicPr>
            <p:cNvPr id="7195" name="Picture 5" descr="drop0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" y="1882"/>
              <a:ext cx="897" cy="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6" name="Rectangle 6"/>
            <p:cNvSpPr>
              <a:spLocks noChangeArrowheads="1"/>
            </p:cNvSpPr>
            <p:nvPr/>
          </p:nvSpPr>
          <p:spPr bwMode="auto">
            <a:xfrm>
              <a:off x="1575" y="2264"/>
              <a:ext cx="50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600" b="1">
                  <a:solidFill>
                    <a:srgbClr val="000000"/>
                  </a:solidFill>
                </a:rPr>
                <a:t>H</a:t>
              </a:r>
              <a:r>
                <a:rPr lang="en-US" altLang="en-US" sz="2600" b="1" baseline="-25000">
                  <a:solidFill>
                    <a:srgbClr val="000000"/>
                  </a:solidFill>
                </a:rPr>
                <a:t>2</a:t>
              </a:r>
              <a:r>
                <a:rPr lang="en-US" altLang="en-US" sz="2600" b="1">
                  <a:solidFill>
                    <a:srgbClr val="000000"/>
                  </a:solidFill>
                </a:rPr>
                <a:t>O</a:t>
              </a:r>
            </a:p>
          </p:txBody>
        </p:sp>
      </p:grpSp>
      <p:sp>
        <p:nvSpPr>
          <p:cNvPr id="717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Energy cycle</a:t>
            </a:r>
          </a:p>
        </p:txBody>
      </p:sp>
      <p:sp>
        <p:nvSpPr>
          <p:cNvPr id="462856" name="Rectangle 8"/>
          <p:cNvSpPr>
            <a:spLocks noChangeArrowheads="1"/>
          </p:cNvSpPr>
          <p:nvPr/>
        </p:nvSpPr>
        <p:spPr bwMode="auto">
          <a:xfrm>
            <a:off x="3044825" y="2193925"/>
            <a:ext cx="3021013" cy="54927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3000" b="1">
                <a:solidFill>
                  <a:srgbClr val="000000"/>
                </a:solidFill>
              </a:rPr>
              <a:t>Photosynthesis</a:t>
            </a:r>
          </a:p>
        </p:txBody>
      </p:sp>
      <p:sp>
        <p:nvSpPr>
          <p:cNvPr id="462857" name="Rectangle 9"/>
          <p:cNvSpPr>
            <a:spLocks noChangeArrowheads="1"/>
          </p:cNvSpPr>
          <p:nvPr/>
        </p:nvSpPr>
        <p:spPr bwMode="auto">
          <a:xfrm>
            <a:off x="2662238" y="4876800"/>
            <a:ext cx="3783012" cy="549275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3000" b="1">
                <a:solidFill>
                  <a:srgbClr val="000000"/>
                </a:solidFill>
              </a:rPr>
              <a:t>Cellular Respiration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881688" y="228600"/>
            <a:ext cx="1709737" cy="1709738"/>
            <a:chOff x="3705" y="144"/>
            <a:chExt cx="1077" cy="1077"/>
          </a:xfrm>
        </p:grpSpPr>
        <p:sp>
          <p:nvSpPr>
            <p:cNvPr id="7193" name="AutoShape 11"/>
            <p:cNvSpPr>
              <a:spLocks noChangeArrowheads="1"/>
            </p:cNvSpPr>
            <p:nvPr/>
          </p:nvSpPr>
          <p:spPr bwMode="auto">
            <a:xfrm>
              <a:off x="3705" y="144"/>
              <a:ext cx="1077" cy="1077"/>
            </a:xfrm>
            <a:prstGeom prst="sun">
              <a:avLst>
                <a:gd name="adj" fmla="val 25000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7194" name="Rectangle 12"/>
            <p:cNvSpPr>
              <a:spLocks noChangeArrowheads="1"/>
            </p:cNvSpPr>
            <p:nvPr/>
          </p:nvSpPr>
          <p:spPr bwMode="auto">
            <a:xfrm>
              <a:off x="4001" y="504"/>
              <a:ext cx="48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600" b="1">
                  <a:solidFill>
                    <a:srgbClr val="CC0000"/>
                  </a:solidFill>
                </a:rPr>
                <a:t>sun</a:t>
              </a:r>
              <a:endParaRPr lang="en-US" altLang="en-US" sz="2600" b="1">
                <a:solidFill>
                  <a:srgbClr val="000000"/>
                </a:solidFill>
              </a:endParaRPr>
            </a:p>
          </p:txBody>
        </p:sp>
      </p:grpSp>
      <p:sp>
        <p:nvSpPr>
          <p:cNvPr id="7177" name="AutoShape 13"/>
          <p:cNvSpPr>
            <a:spLocks noChangeArrowheads="1"/>
          </p:cNvSpPr>
          <p:nvPr/>
        </p:nvSpPr>
        <p:spPr bwMode="auto">
          <a:xfrm flipH="1">
            <a:off x="5105400" y="1371600"/>
            <a:ext cx="1295400" cy="838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735" y="10800"/>
                </a:moveTo>
                <a:cubicBezTo>
                  <a:pt x="17735" y="6969"/>
                  <a:pt x="14630" y="3865"/>
                  <a:pt x="10800" y="3865"/>
                </a:cubicBezTo>
                <a:cubicBezTo>
                  <a:pt x="10618" y="3864"/>
                  <a:pt x="10437" y="3872"/>
                  <a:pt x="10256" y="3886"/>
                </a:cubicBezTo>
                <a:lnTo>
                  <a:pt x="9954" y="33"/>
                </a:lnTo>
                <a:cubicBezTo>
                  <a:pt x="10235" y="11"/>
                  <a:pt x="10517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9668" y="15433"/>
                </a:lnTo>
                <a:lnTo>
                  <a:pt x="15035" y="10800"/>
                </a:lnTo>
                <a:lnTo>
                  <a:pt x="17735" y="108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AutoShape 14"/>
          <p:cNvSpPr>
            <a:spLocks noChangeArrowheads="1"/>
          </p:cNvSpPr>
          <p:nvPr/>
        </p:nvSpPr>
        <p:spPr bwMode="auto">
          <a:xfrm rot="5400000" flipV="1">
            <a:off x="4133850" y="5113338"/>
            <a:ext cx="1295400" cy="838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735" y="10800"/>
                </a:moveTo>
                <a:cubicBezTo>
                  <a:pt x="17735" y="6969"/>
                  <a:pt x="14630" y="3865"/>
                  <a:pt x="10800" y="3865"/>
                </a:cubicBezTo>
                <a:cubicBezTo>
                  <a:pt x="10618" y="3864"/>
                  <a:pt x="10437" y="3872"/>
                  <a:pt x="10256" y="3886"/>
                </a:cubicBezTo>
                <a:lnTo>
                  <a:pt x="9954" y="33"/>
                </a:lnTo>
                <a:cubicBezTo>
                  <a:pt x="10235" y="11"/>
                  <a:pt x="10517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9668" y="15433"/>
                </a:lnTo>
                <a:lnTo>
                  <a:pt x="15035" y="10800"/>
                </a:lnTo>
                <a:lnTo>
                  <a:pt x="17735" y="108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AutoShape 15"/>
          <p:cNvSpPr>
            <a:spLocks noChangeArrowheads="1"/>
          </p:cNvSpPr>
          <p:nvPr/>
        </p:nvSpPr>
        <p:spPr bwMode="auto">
          <a:xfrm rot="5400000" flipH="1" flipV="1">
            <a:off x="1676400" y="2514600"/>
            <a:ext cx="1295400" cy="1600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057" y="10798"/>
                </a:moveTo>
                <a:cubicBezTo>
                  <a:pt x="19057" y="6254"/>
                  <a:pt x="15384" y="2563"/>
                  <a:pt x="10839" y="2542"/>
                </a:cubicBezTo>
                <a:lnTo>
                  <a:pt x="10851" y="0"/>
                </a:lnTo>
                <a:cubicBezTo>
                  <a:pt x="16795" y="28"/>
                  <a:pt x="21599" y="4854"/>
                  <a:pt x="21599" y="10798"/>
                </a:cubicBezTo>
                <a:lnTo>
                  <a:pt x="24299" y="10798"/>
                </a:lnTo>
                <a:lnTo>
                  <a:pt x="20329" y="14769"/>
                </a:lnTo>
                <a:lnTo>
                  <a:pt x="16357" y="10799"/>
                </a:lnTo>
                <a:lnTo>
                  <a:pt x="19057" y="10798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AutoShape 16"/>
          <p:cNvSpPr>
            <a:spLocks noChangeArrowheads="1"/>
          </p:cNvSpPr>
          <p:nvPr/>
        </p:nvSpPr>
        <p:spPr bwMode="auto">
          <a:xfrm rot="10800000" flipH="1" flipV="1">
            <a:off x="6324600" y="2514600"/>
            <a:ext cx="1295400" cy="1600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057" y="10798"/>
                </a:moveTo>
                <a:cubicBezTo>
                  <a:pt x="19057" y="6254"/>
                  <a:pt x="15384" y="2563"/>
                  <a:pt x="10839" y="2542"/>
                </a:cubicBezTo>
                <a:lnTo>
                  <a:pt x="10851" y="0"/>
                </a:lnTo>
                <a:cubicBezTo>
                  <a:pt x="16795" y="28"/>
                  <a:pt x="21599" y="4854"/>
                  <a:pt x="21599" y="10798"/>
                </a:cubicBezTo>
                <a:lnTo>
                  <a:pt x="24299" y="10798"/>
                </a:lnTo>
                <a:lnTo>
                  <a:pt x="20329" y="14769"/>
                </a:lnTo>
                <a:lnTo>
                  <a:pt x="16357" y="10799"/>
                </a:lnTo>
                <a:lnTo>
                  <a:pt x="19057" y="10798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AutoShape 17"/>
          <p:cNvSpPr>
            <a:spLocks noChangeArrowheads="1"/>
          </p:cNvSpPr>
          <p:nvPr/>
        </p:nvSpPr>
        <p:spPr bwMode="auto">
          <a:xfrm rot="-5400000" flipH="1" flipV="1">
            <a:off x="6172200" y="3733800"/>
            <a:ext cx="1295400" cy="1600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057" y="10798"/>
                </a:moveTo>
                <a:cubicBezTo>
                  <a:pt x="19057" y="6254"/>
                  <a:pt x="15384" y="2563"/>
                  <a:pt x="10839" y="2542"/>
                </a:cubicBezTo>
                <a:lnTo>
                  <a:pt x="10851" y="0"/>
                </a:lnTo>
                <a:cubicBezTo>
                  <a:pt x="16795" y="28"/>
                  <a:pt x="21599" y="4854"/>
                  <a:pt x="21599" y="10798"/>
                </a:cubicBezTo>
                <a:lnTo>
                  <a:pt x="24299" y="10798"/>
                </a:lnTo>
                <a:lnTo>
                  <a:pt x="20329" y="14769"/>
                </a:lnTo>
                <a:lnTo>
                  <a:pt x="16357" y="10799"/>
                </a:lnTo>
                <a:lnTo>
                  <a:pt x="19057" y="10798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AutoShape 18"/>
          <p:cNvSpPr>
            <a:spLocks noChangeArrowheads="1"/>
          </p:cNvSpPr>
          <p:nvPr/>
        </p:nvSpPr>
        <p:spPr bwMode="auto">
          <a:xfrm flipH="1" flipV="1">
            <a:off x="1524000" y="3657600"/>
            <a:ext cx="1295400" cy="1600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057" y="10798"/>
                </a:moveTo>
                <a:cubicBezTo>
                  <a:pt x="19057" y="6254"/>
                  <a:pt x="15384" y="2563"/>
                  <a:pt x="10839" y="2542"/>
                </a:cubicBezTo>
                <a:lnTo>
                  <a:pt x="10851" y="0"/>
                </a:lnTo>
                <a:cubicBezTo>
                  <a:pt x="16795" y="28"/>
                  <a:pt x="21599" y="4854"/>
                  <a:pt x="21599" y="10798"/>
                </a:cubicBezTo>
                <a:lnTo>
                  <a:pt x="24299" y="10798"/>
                </a:lnTo>
                <a:lnTo>
                  <a:pt x="20329" y="14769"/>
                </a:lnTo>
                <a:lnTo>
                  <a:pt x="16357" y="10799"/>
                </a:lnTo>
                <a:lnTo>
                  <a:pt x="19057" y="10798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6259513" y="3476625"/>
            <a:ext cx="1431925" cy="763588"/>
            <a:chOff x="3648" y="2159"/>
            <a:chExt cx="902" cy="481"/>
          </a:xfrm>
        </p:grpSpPr>
        <p:sp>
          <p:nvSpPr>
            <p:cNvPr id="7191" name="AutoShape 23"/>
            <p:cNvSpPr>
              <a:spLocks noChangeArrowheads="1"/>
            </p:cNvSpPr>
            <p:nvPr/>
          </p:nvSpPr>
          <p:spPr bwMode="auto">
            <a:xfrm>
              <a:off x="3819" y="2159"/>
              <a:ext cx="556" cy="481"/>
            </a:xfrm>
            <a:prstGeom prst="hexagon">
              <a:avLst>
                <a:gd name="adj" fmla="val 28898"/>
                <a:gd name="vf" fmla="val 115470"/>
              </a:avLst>
            </a:prstGeom>
            <a:solidFill>
              <a:srgbClr val="FFEA18"/>
            </a:solidFill>
            <a:ln w="9525">
              <a:solidFill>
                <a:srgbClr val="FFA50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7192" name="Rectangle 24"/>
            <p:cNvSpPr>
              <a:spLocks noChangeArrowheads="1"/>
            </p:cNvSpPr>
            <p:nvPr/>
          </p:nvSpPr>
          <p:spPr bwMode="auto">
            <a:xfrm>
              <a:off x="3648" y="2246"/>
              <a:ext cx="902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600" b="1">
                  <a:solidFill>
                    <a:srgbClr val="000000"/>
                  </a:solidFill>
                </a:rPr>
                <a:t>glucose</a:t>
              </a:r>
            </a:p>
          </p:txBody>
        </p:sp>
      </p:grpSp>
      <p:sp>
        <p:nvSpPr>
          <p:cNvPr id="462873" name="Oval 25"/>
          <p:cNvSpPr>
            <a:spLocks noChangeArrowheads="1"/>
          </p:cNvSpPr>
          <p:nvPr/>
        </p:nvSpPr>
        <p:spPr bwMode="auto">
          <a:xfrm>
            <a:off x="7823200" y="3532188"/>
            <a:ext cx="719138" cy="65405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600" b="1">
                <a:solidFill>
                  <a:srgbClr val="000000"/>
                </a:solidFill>
              </a:rPr>
              <a:t>O</a:t>
            </a:r>
            <a:r>
              <a:rPr lang="en-US" altLang="en-US" sz="2600" b="1" baseline="-25000">
                <a:solidFill>
                  <a:srgbClr val="000000"/>
                </a:solidFill>
              </a:rPr>
              <a:t>2</a:t>
            </a:r>
            <a:endParaRPr lang="en-US" altLang="en-US" sz="3000" b="1">
              <a:solidFill>
                <a:srgbClr val="000000"/>
              </a:solidFill>
            </a:endParaRPr>
          </a:p>
        </p:txBody>
      </p:sp>
      <p:sp>
        <p:nvSpPr>
          <p:cNvPr id="462874" name="Oval 26"/>
          <p:cNvSpPr>
            <a:spLocks noChangeArrowheads="1"/>
          </p:cNvSpPr>
          <p:nvPr/>
        </p:nvSpPr>
        <p:spPr bwMode="auto">
          <a:xfrm>
            <a:off x="481013" y="3522663"/>
            <a:ext cx="1057275" cy="65405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600" b="1">
                <a:solidFill>
                  <a:srgbClr val="000000"/>
                </a:solidFill>
              </a:rPr>
              <a:t>CO</a:t>
            </a:r>
            <a:r>
              <a:rPr lang="en-US" altLang="en-US" sz="2600" b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62875" name="Rectangle 27"/>
          <p:cNvSpPr>
            <a:spLocks noChangeArrowheads="1"/>
          </p:cNvSpPr>
          <p:nvPr/>
        </p:nvSpPr>
        <p:spPr bwMode="auto">
          <a:xfrm>
            <a:off x="4022725" y="2693988"/>
            <a:ext cx="931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>
                <a:solidFill>
                  <a:srgbClr val="008000"/>
                </a:solidFill>
              </a:rPr>
              <a:t>plants</a:t>
            </a:r>
            <a:endParaRPr lang="en-US" altLang="en-US" sz="3000" b="1">
              <a:solidFill>
                <a:srgbClr val="008000"/>
              </a:solidFill>
            </a:endParaRPr>
          </a:p>
        </p:txBody>
      </p:sp>
      <p:sp>
        <p:nvSpPr>
          <p:cNvPr id="462876" name="Rectangle 28"/>
          <p:cNvSpPr>
            <a:spLocks noChangeArrowheads="1"/>
          </p:cNvSpPr>
          <p:nvPr/>
        </p:nvSpPr>
        <p:spPr bwMode="auto">
          <a:xfrm>
            <a:off x="3482975" y="4479925"/>
            <a:ext cx="201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>
                <a:solidFill>
                  <a:srgbClr val="CC0000"/>
                </a:solidFill>
              </a:rPr>
              <a:t>animals</a:t>
            </a:r>
            <a:r>
              <a:rPr lang="en-US" altLang="en-US" sz="2000" b="1">
                <a:solidFill>
                  <a:srgbClr val="000000"/>
                </a:solidFill>
              </a:rPr>
              <a:t>,</a:t>
            </a:r>
            <a:r>
              <a:rPr lang="en-US" altLang="en-US" sz="2000" b="1">
                <a:solidFill>
                  <a:srgbClr val="008000"/>
                </a:solidFill>
              </a:rPr>
              <a:t> plants</a:t>
            </a:r>
            <a:endParaRPr lang="en-US" altLang="en-US" sz="3000" b="1">
              <a:solidFill>
                <a:srgbClr val="008000"/>
              </a:solidFill>
            </a:endParaRPr>
          </a:p>
        </p:txBody>
      </p:sp>
      <p:sp>
        <p:nvSpPr>
          <p:cNvPr id="462877" name="AutoShape 29"/>
          <p:cNvSpPr>
            <a:spLocks noChangeArrowheads="1"/>
          </p:cNvSpPr>
          <p:nvPr/>
        </p:nvSpPr>
        <p:spPr bwMode="auto">
          <a:xfrm>
            <a:off x="5103813" y="5551488"/>
            <a:ext cx="1817687" cy="1190625"/>
          </a:xfrm>
          <a:prstGeom prst="irregularSeal1">
            <a:avLst/>
          </a:prstGeom>
          <a:solidFill>
            <a:srgbClr val="CC0000"/>
          </a:solidFill>
          <a:ln w="57150">
            <a:solidFill>
              <a:srgbClr val="FF6404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en-US" sz="3200" b="1">
                <a:solidFill>
                  <a:srgbClr val="FFEA18"/>
                </a:solidFill>
              </a:rPr>
              <a:t>ATP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pic>
        <p:nvPicPr>
          <p:cNvPr id="462878" name="Picture 30" descr="penguin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50" y="5559425"/>
            <a:ext cx="1274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879" name="AutoShape 31"/>
          <p:cNvSpPr>
            <a:spLocks noChangeArrowheads="1"/>
          </p:cNvSpPr>
          <p:nvPr/>
        </p:nvSpPr>
        <p:spPr bwMode="auto">
          <a:xfrm flipH="1">
            <a:off x="1379538" y="5721350"/>
            <a:ext cx="2433637" cy="1017588"/>
          </a:xfrm>
          <a:prstGeom prst="wedgeEllipseCallout">
            <a:avLst>
              <a:gd name="adj1" fmla="val 64870"/>
              <a:gd name="adj2" fmla="val -30190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alt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34" charset="-128"/>
              </a:rPr>
              <a:t>The Great Circle</a:t>
            </a:r>
            <a:br>
              <a:rPr lang="en-US" alt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34" charset="-128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itchFamily="66" charset="0"/>
                <a:ea typeface="ＭＳ Ｐゴシック" pitchFamily="34" charset="-128"/>
              </a:rPr>
              <a:t>of Life,Mufasa</a:t>
            </a:r>
            <a:r>
              <a:rPr lang="en-US" altLang="en-US" sz="1800" b="1" i="1">
                <a:solidFill>
                  <a:srgbClr val="0F116A"/>
                </a:solidFill>
                <a:latin typeface="Comic Sans MS" pitchFamily="66" charset="0"/>
                <a:ea typeface="ＭＳ Ｐゴシック" pitchFamily="34" charset="-128"/>
              </a:rPr>
              <a:t>!</a:t>
            </a:r>
            <a:endParaRPr lang="en-US" altLang="en-US" sz="1600" b="1">
              <a:solidFill>
                <a:srgbClr val="0F116A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019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2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2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2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2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628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2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2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2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2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2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2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2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2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28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628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0" grpId="0" animBg="1"/>
      <p:bldP spid="462851" grpId="0" animBg="1"/>
      <p:bldP spid="462856" grpId="0" animBg="1" autoUpdateAnimBg="0"/>
      <p:bldP spid="462857" grpId="0" animBg="1" autoUpdateAnimBg="0"/>
      <p:bldP spid="462873" grpId="0" animBg="1" autoUpdateAnimBg="0"/>
      <p:bldP spid="462874" grpId="0" animBg="1" autoUpdateAnimBg="0"/>
      <p:bldP spid="462875" grpId="0" build="p" autoUpdateAnimBg="0"/>
      <p:bldP spid="462876" grpId="0" build="p" autoUpdateAnimBg="0"/>
      <p:bldP spid="462877" grpId="0" animBg="1"/>
      <p:bldP spid="462879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7529513" y="4930775"/>
            <a:ext cx="1017587" cy="1417638"/>
            <a:chOff x="4628" y="3106"/>
            <a:chExt cx="641" cy="893"/>
          </a:xfrm>
        </p:grpSpPr>
        <p:pic>
          <p:nvPicPr>
            <p:cNvPr id="8210" name="Picture 18" descr="drop0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28" r="14328"/>
            <a:stretch>
              <a:fillRect/>
            </a:stretch>
          </p:blipFill>
          <p:spPr bwMode="auto">
            <a:xfrm>
              <a:off x="4628" y="3106"/>
              <a:ext cx="641" cy="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1" name="Rectangle 19"/>
            <p:cNvSpPr>
              <a:spLocks noChangeArrowheads="1"/>
            </p:cNvSpPr>
            <p:nvPr/>
          </p:nvSpPr>
          <p:spPr bwMode="auto">
            <a:xfrm>
              <a:off x="4826" y="3302"/>
              <a:ext cx="24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200" b="1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auto">
            <a:xfrm>
              <a:off x="4921" y="3542"/>
              <a:ext cx="23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200" b="1">
                  <a:solidFill>
                    <a:srgbClr val="000000"/>
                  </a:solidFill>
                </a:rPr>
                <a:t>P</a:t>
              </a:r>
            </a:p>
          </p:txBody>
        </p:sp>
        <p:sp>
          <p:nvSpPr>
            <p:cNvPr id="8213" name="Rectangle 22"/>
            <p:cNvSpPr>
              <a:spLocks noChangeArrowheads="1"/>
            </p:cNvSpPr>
            <p:nvPr/>
          </p:nvSpPr>
          <p:spPr bwMode="auto">
            <a:xfrm>
              <a:off x="4721" y="3507"/>
              <a:ext cx="24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200" b="1">
                  <a:solidFill>
                    <a:srgbClr val="000000"/>
                  </a:solidFill>
                </a:rPr>
                <a:t>K</a:t>
              </a:r>
            </a:p>
          </p:txBody>
        </p:sp>
        <p:sp>
          <p:nvSpPr>
            <p:cNvPr id="8214" name="Rectangle 23"/>
            <p:cNvSpPr>
              <a:spLocks noChangeArrowheads="1"/>
            </p:cNvSpPr>
            <p:nvPr/>
          </p:nvSpPr>
          <p:spPr bwMode="auto">
            <a:xfrm>
              <a:off x="4803" y="3617"/>
              <a:ext cx="29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200" b="1">
                  <a:solidFill>
                    <a:srgbClr val="000000"/>
                  </a:solidFill>
                </a:rPr>
                <a:t>…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8270875" y="4025900"/>
            <a:ext cx="817563" cy="1417638"/>
            <a:chOff x="1575" y="1882"/>
            <a:chExt cx="515" cy="893"/>
          </a:xfrm>
        </p:grpSpPr>
        <p:pic>
          <p:nvPicPr>
            <p:cNvPr id="8208" name="Picture 15" descr="drop0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92" r="21492"/>
            <a:stretch>
              <a:fillRect/>
            </a:stretch>
          </p:blipFill>
          <p:spPr bwMode="auto">
            <a:xfrm>
              <a:off x="1577" y="1882"/>
              <a:ext cx="513" cy="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9" name="Rectangle 16"/>
            <p:cNvSpPr>
              <a:spLocks noChangeArrowheads="1"/>
            </p:cNvSpPr>
            <p:nvPr/>
          </p:nvSpPr>
          <p:spPr bwMode="auto">
            <a:xfrm>
              <a:off x="1575" y="2264"/>
              <a:ext cx="50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600" b="1">
                  <a:solidFill>
                    <a:srgbClr val="000000"/>
                  </a:solidFill>
                </a:rPr>
                <a:t>H</a:t>
              </a:r>
              <a:r>
                <a:rPr lang="en-US" altLang="en-US" sz="2600" b="1" baseline="-25000">
                  <a:solidFill>
                    <a:srgbClr val="000000"/>
                  </a:solidFill>
                </a:rPr>
                <a:t>2</a:t>
              </a:r>
              <a:r>
                <a:rPr lang="en-US" altLang="en-US" sz="2600" b="1">
                  <a:solidFill>
                    <a:srgbClr val="000000"/>
                  </a:solidFill>
                </a:rPr>
                <a:t>O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661150" y="4384675"/>
            <a:ext cx="1281113" cy="1158875"/>
            <a:chOff x="3696" y="2112"/>
            <a:chExt cx="1008" cy="912"/>
          </a:xfrm>
        </p:grpSpPr>
        <p:sp>
          <p:nvSpPr>
            <p:cNvPr id="8205" name="AutoShape 10"/>
            <p:cNvSpPr>
              <a:spLocks noChangeArrowheads="1"/>
            </p:cNvSpPr>
            <p:nvPr/>
          </p:nvSpPr>
          <p:spPr bwMode="auto">
            <a:xfrm>
              <a:off x="3744" y="2112"/>
              <a:ext cx="960" cy="672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 sz="1800"/>
            </a:p>
          </p:txBody>
        </p:sp>
        <p:sp>
          <p:nvSpPr>
            <p:cNvPr id="8206" name="Oval 11"/>
            <p:cNvSpPr>
              <a:spLocks noChangeArrowheads="1"/>
            </p:cNvSpPr>
            <p:nvPr/>
          </p:nvSpPr>
          <p:spPr bwMode="auto">
            <a:xfrm>
              <a:off x="3696" y="2688"/>
              <a:ext cx="288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8207" name="Oval 12"/>
            <p:cNvSpPr>
              <a:spLocks noChangeArrowheads="1"/>
            </p:cNvSpPr>
            <p:nvPr/>
          </p:nvSpPr>
          <p:spPr bwMode="auto">
            <a:xfrm>
              <a:off x="3783" y="2736"/>
              <a:ext cx="288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381954" name="AutoShape 2"/>
          <p:cNvSpPr>
            <a:spLocks noChangeArrowheads="1"/>
          </p:cNvSpPr>
          <p:nvPr/>
        </p:nvSpPr>
        <p:spPr bwMode="auto">
          <a:xfrm>
            <a:off x="2514600" y="1600200"/>
            <a:ext cx="1447800" cy="1012825"/>
          </a:xfrm>
          <a:prstGeom prst="star16">
            <a:avLst>
              <a:gd name="adj" fmla="val 37500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3. What does it mean to be a </a:t>
            </a:r>
            <a:r>
              <a:rPr lang="en-US" altLang="en-US" smtClean="0">
                <a:solidFill>
                  <a:srgbClr val="0C8F0F"/>
                </a:solidFill>
              </a:rPr>
              <a:t>plant</a:t>
            </a:r>
            <a:endParaRPr lang="en-US" altLang="en-US" smtClean="0"/>
          </a:p>
        </p:txBody>
      </p:sp>
      <p:sp>
        <p:nvSpPr>
          <p:cNvPr id="38195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8321675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Need to…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collect </a:t>
            </a:r>
            <a:r>
              <a:rPr lang="en-US" altLang="en-US" smtClean="0">
                <a:solidFill>
                  <a:srgbClr val="CC0000"/>
                </a:solidFill>
              </a:rPr>
              <a:t>light</a:t>
            </a:r>
            <a:r>
              <a:rPr lang="en-US" altLang="en-US" smtClean="0"/>
              <a:t> energy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altLang="en-US" smtClean="0"/>
              <a:t>transform it into chemical energy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store </a:t>
            </a:r>
            <a:r>
              <a:rPr lang="en-US" altLang="en-US" smtClean="0">
                <a:solidFill>
                  <a:srgbClr val="CC0000"/>
                </a:solidFill>
              </a:rPr>
              <a:t>light</a:t>
            </a:r>
            <a:r>
              <a:rPr lang="en-US" altLang="en-US" smtClean="0"/>
              <a:t> energy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altLang="en-US" smtClean="0"/>
              <a:t>in a stable form to be moved around </a:t>
            </a:r>
            <a:br>
              <a:rPr lang="en-US" altLang="en-US" smtClean="0"/>
            </a:br>
            <a:r>
              <a:rPr lang="en-US" altLang="en-US" smtClean="0"/>
              <a:t>the plant &amp; also saved for a rainy day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need to get </a:t>
            </a:r>
            <a:r>
              <a:rPr lang="en-US" altLang="en-US" u="sng" smtClean="0">
                <a:solidFill>
                  <a:srgbClr val="CC0000"/>
                </a:solidFill>
              </a:rPr>
              <a:t>building block atoms</a:t>
            </a:r>
            <a:r>
              <a:rPr lang="en-US" altLang="en-US" smtClean="0"/>
              <a:t> </a:t>
            </a:r>
            <a:br>
              <a:rPr lang="en-US" altLang="en-US" smtClean="0"/>
            </a:br>
            <a:r>
              <a:rPr lang="en-US" altLang="en-US" smtClean="0"/>
              <a:t>from the environment 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altLang="en-US" smtClean="0"/>
              <a:t>C,H,O,N,P,K,S,Mg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produce all </a:t>
            </a:r>
            <a:r>
              <a:rPr lang="en-US" altLang="en-US" u="sng" smtClean="0">
                <a:solidFill>
                  <a:srgbClr val="CC0000"/>
                </a:solidFill>
              </a:rPr>
              <a:t>organic molecules</a:t>
            </a:r>
            <a:r>
              <a:rPr lang="en-US" altLang="en-US" smtClean="0"/>
              <a:t> </a:t>
            </a:r>
            <a:br>
              <a:rPr lang="en-US" altLang="en-US" smtClean="0"/>
            </a:br>
            <a:r>
              <a:rPr lang="en-US" altLang="en-US" smtClean="0"/>
              <a:t>needed for growth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altLang="en-US" smtClean="0"/>
              <a:t>carbohydrates, proteins, lipids, nucleic acids</a:t>
            </a:r>
          </a:p>
        </p:txBody>
      </p:sp>
      <p:sp>
        <p:nvSpPr>
          <p:cNvPr id="381957" name="AutoShape 5"/>
          <p:cNvSpPr>
            <a:spLocks noChangeArrowheads="1"/>
          </p:cNvSpPr>
          <p:nvPr/>
        </p:nvSpPr>
        <p:spPr bwMode="auto">
          <a:xfrm>
            <a:off x="6723063" y="1900238"/>
            <a:ext cx="1817687" cy="1190625"/>
          </a:xfrm>
          <a:prstGeom prst="irregularSeal1">
            <a:avLst/>
          </a:prstGeom>
          <a:solidFill>
            <a:srgbClr val="CC0000"/>
          </a:solidFill>
          <a:ln w="57150">
            <a:solidFill>
              <a:srgbClr val="FF6404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en-US" sz="3200" b="1">
                <a:solidFill>
                  <a:srgbClr val="FFEA18"/>
                </a:solidFill>
              </a:rPr>
              <a:t>ATP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7561263" y="3167063"/>
            <a:ext cx="1431925" cy="763587"/>
            <a:chOff x="3648" y="2159"/>
            <a:chExt cx="902" cy="481"/>
          </a:xfrm>
        </p:grpSpPr>
        <p:sp>
          <p:nvSpPr>
            <p:cNvPr id="8203" name="AutoShape 7"/>
            <p:cNvSpPr>
              <a:spLocks noChangeArrowheads="1"/>
            </p:cNvSpPr>
            <p:nvPr/>
          </p:nvSpPr>
          <p:spPr bwMode="auto">
            <a:xfrm>
              <a:off x="3819" y="2159"/>
              <a:ext cx="556" cy="481"/>
            </a:xfrm>
            <a:prstGeom prst="hexagon">
              <a:avLst>
                <a:gd name="adj" fmla="val 28898"/>
                <a:gd name="vf" fmla="val 115470"/>
              </a:avLst>
            </a:prstGeom>
            <a:solidFill>
              <a:srgbClr val="FFEA18"/>
            </a:solidFill>
            <a:ln w="9525">
              <a:solidFill>
                <a:srgbClr val="FFA50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8204" name="Rectangle 8"/>
            <p:cNvSpPr>
              <a:spLocks noChangeArrowheads="1"/>
            </p:cNvSpPr>
            <p:nvPr/>
          </p:nvSpPr>
          <p:spPr bwMode="auto">
            <a:xfrm>
              <a:off x="3648" y="2246"/>
              <a:ext cx="902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600" b="1">
                  <a:solidFill>
                    <a:srgbClr val="000000"/>
                  </a:solidFill>
                </a:rPr>
                <a:t>glucose</a:t>
              </a:r>
            </a:p>
          </p:txBody>
        </p:sp>
      </p:grpSp>
      <p:sp>
        <p:nvSpPr>
          <p:cNvPr id="381965" name="Text Box 13"/>
          <p:cNvSpPr txBox="1">
            <a:spLocks noChangeArrowheads="1"/>
          </p:cNvSpPr>
          <p:nvPr/>
        </p:nvSpPr>
        <p:spPr bwMode="auto">
          <a:xfrm>
            <a:off x="6902450" y="4551363"/>
            <a:ext cx="852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>
                <a:solidFill>
                  <a:srgbClr val="000000"/>
                </a:solidFill>
              </a:rPr>
              <a:t>CO</a:t>
            </a:r>
            <a:r>
              <a:rPr lang="en-US" altLang="en-US" sz="2800" b="1" baseline="-25000">
                <a:solidFill>
                  <a:srgbClr val="000000"/>
                </a:solidFill>
              </a:rPr>
              <a:t>2</a:t>
            </a:r>
            <a:endParaRPr lang="en-US" altLang="en-US" sz="2800" b="1">
              <a:solidFill>
                <a:srgbClr val="0F1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51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1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1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1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1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1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1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1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1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1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1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19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19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9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9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19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19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19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19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4" grpId="0" animBg="1"/>
      <p:bldP spid="381956" grpId="0" build="p" autoUpdateAnimBg="0"/>
      <p:bldP spid="381957" grpId="0" animBg="1"/>
      <p:bldP spid="3819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" b="3871"/>
          <a:stretch>
            <a:fillRect/>
          </a:stretch>
        </p:blipFill>
        <p:spPr bwMode="auto">
          <a:xfrm>
            <a:off x="4951413" y="457200"/>
            <a:ext cx="4192587" cy="637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4. Plant structure </a:t>
            </a:r>
          </a:p>
        </p:txBody>
      </p:sp>
      <p:sp>
        <p:nvSpPr>
          <p:cNvPr id="38605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5257800" cy="5029200"/>
          </a:xfrm>
        </p:spPr>
        <p:txBody>
          <a:bodyPr/>
          <a:lstStyle/>
          <a:p>
            <a:pPr eaLnBrk="1" hangingPunct="1"/>
            <a:r>
              <a:rPr lang="en-US" altLang="en-US" smtClean="0"/>
              <a:t>Obtaining raw materials</a:t>
            </a:r>
          </a:p>
          <a:p>
            <a:pPr lvl="1" eaLnBrk="1" hangingPunct="1"/>
            <a:r>
              <a:rPr lang="en-US" altLang="en-US" u="sng" smtClean="0"/>
              <a:t>sunlight</a:t>
            </a:r>
            <a:endParaRPr lang="en-US" altLang="en-US" smtClean="0"/>
          </a:p>
          <a:p>
            <a:pPr lvl="2" eaLnBrk="1" hangingPunct="1"/>
            <a:r>
              <a:rPr lang="en-US" altLang="en-US" u="sng" smtClean="0">
                <a:solidFill>
                  <a:srgbClr val="006800"/>
                </a:solidFill>
              </a:rPr>
              <a:t>leaves</a:t>
            </a:r>
            <a:r>
              <a:rPr lang="en-US" altLang="en-US" smtClean="0"/>
              <a:t> = solar collectors</a:t>
            </a:r>
          </a:p>
          <a:p>
            <a:pPr lvl="1" eaLnBrk="1" hangingPunct="1"/>
            <a:r>
              <a:rPr lang="en-US" altLang="en-US" u="sng" smtClean="0"/>
              <a:t>CO</a:t>
            </a:r>
            <a:r>
              <a:rPr lang="en-US" altLang="en-US" baseline="-25000" smtClean="0"/>
              <a:t>2</a:t>
            </a:r>
            <a:endParaRPr lang="en-US" altLang="en-US" smtClean="0"/>
          </a:p>
          <a:p>
            <a:pPr lvl="2" eaLnBrk="1" hangingPunct="1"/>
            <a:r>
              <a:rPr lang="en-US" altLang="en-US" u="sng" smtClean="0">
                <a:solidFill>
                  <a:srgbClr val="CC0000"/>
                </a:solidFill>
              </a:rPr>
              <a:t>stomates</a:t>
            </a:r>
            <a:r>
              <a:rPr lang="en-US" altLang="en-US" smtClean="0"/>
              <a:t> = gas exchange</a:t>
            </a:r>
          </a:p>
          <a:p>
            <a:pPr lvl="1" eaLnBrk="1" hangingPunct="1"/>
            <a:r>
              <a:rPr lang="en-US" altLang="en-US" u="sng" smtClean="0"/>
              <a:t>H</a:t>
            </a:r>
            <a:r>
              <a:rPr lang="en-US" altLang="en-US" baseline="-25000" smtClean="0"/>
              <a:t>2</a:t>
            </a:r>
            <a:r>
              <a:rPr lang="en-US" altLang="en-US" u="sng" smtClean="0"/>
              <a:t>O</a:t>
            </a:r>
            <a:endParaRPr lang="en-US" altLang="en-US" smtClean="0"/>
          </a:p>
          <a:p>
            <a:pPr lvl="2" eaLnBrk="1" hangingPunct="1"/>
            <a:r>
              <a:rPr lang="en-US" altLang="en-US" smtClean="0"/>
              <a:t>uptake from </a:t>
            </a:r>
            <a:r>
              <a:rPr lang="en-US" altLang="en-US" u="sng" smtClean="0">
                <a:solidFill>
                  <a:srgbClr val="CC0000"/>
                </a:solidFill>
              </a:rPr>
              <a:t>roots</a:t>
            </a:r>
            <a:endParaRPr lang="en-US" altLang="en-US" smtClean="0"/>
          </a:p>
          <a:p>
            <a:pPr lvl="1" eaLnBrk="1" hangingPunct="1"/>
            <a:r>
              <a:rPr lang="en-US" altLang="en-US" u="sng" smtClean="0"/>
              <a:t>nutrients</a:t>
            </a:r>
            <a:endParaRPr lang="en-US" altLang="en-US" smtClean="0"/>
          </a:p>
          <a:p>
            <a:pPr lvl="2" eaLnBrk="1" hangingPunct="1"/>
            <a:r>
              <a:rPr lang="en-US" altLang="en-US" smtClean="0"/>
              <a:t>N, P, K, S, Mg, Fe… </a:t>
            </a:r>
          </a:p>
          <a:p>
            <a:pPr lvl="2" eaLnBrk="1" hangingPunct="1"/>
            <a:r>
              <a:rPr lang="en-US" altLang="en-US" smtClean="0"/>
              <a:t>uptake from </a:t>
            </a:r>
            <a:r>
              <a:rPr lang="en-US" altLang="en-US" u="sng" smtClean="0">
                <a:solidFill>
                  <a:srgbClr val="CC0000"/>
                </a:solidFill>
              </a:rPr>
              <a:t>roots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417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6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6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6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6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6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6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6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6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6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6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6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6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6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6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6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6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6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6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6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6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3"/>
          <a:stretch>
            <a:fillRect/>
          </a:stretch>
        </p:blipFill>
        <p:spPr bwMode="auto">
          <a:xfrm>
            <a:off x="4267200" y="3748088"/>
            <a:ext cx="47752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" r="6172" b="7059"/>
          <a:stretch>
            <a:fillRect/>
          </a:stretch>
        </p:blipFill>
        <p:spPr bwMode="auto">
          <a:xfrm>
            <a:off x="4267200" y="409575"/>
            <a:ext cx="4800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35560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4"/>
          <a:stretch>
            <a:fillRect/>
          </a:stretch>
        </p:blipFill>
        <p:spPr bwMode="auto">
          <a:xfrm>
            <a:off x="152400" y="381000"/>
            <a:ext cx="4262438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466850" y="3994150"/>
            <a:ext cx="1644650" cy="457200"/>
          </a:xfrm>
          <a:prstGeom prst="rect">
            <a:avLst/>
          </a:prstGeom>
          <a:solidFill>
            <a:srgbClr val="0068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/>
          <a:p>
            <a:r>
              <a:rPr lang="en-US" altLang="en-US" sz="3000" b="1">
                <a:solidFill>
                  <a:schemeClr val="bg1"/>
                </a:solidFill>
              </a:rPr>
              <a:t>stomate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038225" y="6327775"/>
            <a:ext cx="2513013" cy="457200"/>
          </a:xfrm>
          <a:prstGeom prst="rect">
            <a:avLst/>
          </a:prstGeom>
          <a:solidFill>
            <a:srgbClr val="0068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/>
          <a:p>
            <a:r>
              <a:rPr lang="en-US" altLang="en-US" sz="3000" b="1">
                <a:solidFill>
                  <a:schemeClr val="bg1"/>
                </a:solidFill>
              </a:rPr>
              <a:t>transpiration</a:t>
            </a:r>
          </a:p>
        </p:txBody>
      </p:sp>
    </p:spTree>
    <p:extLst>
      <p:ext uri="{BB962C8B-B14F-4D97-AF65-F5344CB8AC3E}">
        <p14:creationId xmlns:p14="http://schemas.microsoft.com/office/powerpoint/2010/main" val="385891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20" name="Oval 20"/>
          <p:cNvSpPr>
            <a:spLocks noChangeArrowheads="1"/>
          </p:cNvSpPr>
          <p:nvPr/>
        </p:nvSpPr>
        <p:spPr bwMode="auto">
          <a:xfrm>
            <a:off x="5678488" y="5534025"/>
            <a:ext cx="3465512" cy="132397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267" name="Rectangle 18"/>
          <p:cNvSpPr>
            <a:spLocks noChangeArrowheads="1"/>
          </p:cNvSpPr>
          <p:nvPr/>
        </p:nvSpPr>
        <p:spPr bwMode="auto">
          <a:xfrm>
            <a:off x="158750" y="6326188"/>
            <a:ext cx="1412875" cy="531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36360" r="2052" b="4080"/>
          <a:stretch>
            <a:fillRect/>
          </a:stretch>
        </p:blipFill>
        <p:spPr bwMode="auto">
          <a:xfrm>
            <a:off x="3873500" y="385763"/>
            <a:ext cx="5103813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40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55638" y="1371600"/>
            <a:ext cx="4906962" cy="5486400"/>
          </a:xfrm>
        </p:spPr>
        <p:txBody>
          <a:bodyPr/>
          <a:lstStyle/>
          <a:p>
            <a:pPr eaLnBrk="1" hangingPunct="1">
              <a:buClrTx/>
            </a:pPr>
            <a:r>
              <a:rPr lang="en-US" altLang="en-US" sz="2600" smtClean="0"/>
              <a:t>Chloroplasts</a:t>
            </a: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altLang="en-US" sz="2400" smtClean="0"/>
              <a:t>double membrane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u="sng" smtClean="0">
                <a:solidFill>
                  <a:srgbClr val="CC0000"/>
                </a:solidFill>
              </a:rPr>
              <a:t>stroma</a:t>
            </a:r>
            <a:endParaRPr lang="en-US" altLang="en-US" sz="2400" smtClean="0"/>
          </a:p>
          <a:p>
            <a:pPr marL="1085850" lvl="2" eaLnBrk="1" hangingPunct="1"/>
            <a:r>
              <a:rPr lang="en-US" altLang="en-US" sz="2000" smtClean="0"/>
              <a:t>fluid-filled interior</a:t>
            </a:r>
          </a:p>
          <a:p>
            <a:pPr lvl="1" eaLnBrk="1" hangingPunct="1"/>
            <a:r>
              <a:rPr lang="en-US" altLang="en-US" sz="2400" u="sng" smtClean="0">
                <a:solidFill>
                  <a:srgbClr val="CC0000"/>
                </a:solidFill>
              </a:rPr>
              <a:t>thylakoid sacs</a:t>
            </a:r>
            <a:endParaRPr lang="en-US" altLang="en-US" sz="2400" smtClean="0"/>
          </a:p>
          <a:p>
            <a:pPr lvl="1" eaLnBrk="1" hangingPunct="1"/>
            <a:r>
              <a:rPr lang="en-US" altLang="en-US" sz="2400" u="sng" smtClean="0">
                <a:solidFill>
                  <a:srgbClr val="CC0000"/>
                </a:solidFill>
              </a:rPr>
              <a:t>grana stacks</a:t>
            </a:r>
            <a:endParaRPr lang="en-US" altLang="en-US" sz="2400" smtClean="0"/>
          </a:p>
          <a:p>
            <a:pPr eaLnBrk="1" hangingPunct="1">
              <a:buClrTx/>
            </a:pPr>
            <a:r>
              <a:rPr lang="en-US" altLang="en-US" sz="2600" smtClean="0"/>
              <a:t>Thylakoid membrane contains</a:t>
            </a:r>
          </a:p>
          <a:p>
            <a:pPr lvl="1" eaLnBrk="1" hangingPunct="1">
              <a:buClrTx/>
            </a:pPr>
            <a:r>
              <a:rPr lang="en-US" altLang="en-US" sz="2400" smtClean="0"/>
              <a:t>chlorophyll molecules</a:t>
            </a:r>
          </a:p>
          <a:p>
            <a:pPr lvl="1" eaLnBrk="1" hangingPunct="1">
              <a:buClrTx/>
            </a:pPr>
            <a:r>
              <a:rPr lang="en-US" altLang="en-US" sz="2400" smtClean="0"/>
              <a:t>electron transport chain</a:t>
            </a:r>
          </a:p>
          <a:p>
            <a:pPr lvl="1" eaLnBrk="1" hangingPunct="1">
              <a:buClrTx/>
            </a:pPr>
            <a:r>
              <a:rPr lang="en-US" altLang="en-US" sz="2400" smtClean="0"/>
              <a:t>ATP synthase</a:t>
            </a:r>
          </a:p>
          <a:p>
            <a:pPr marL="1085850" lvl="2" eaLnBrk="1" hangingPunct="1"/>
            <a:r>
              <a:rPr lang="en-US" altLang="en-US" sz="2000" smtClean="0"/>
              <a:t>H</a:t>
            </a:r>
            <a:r>
              <a:rPr lang="en-US" altLang="en-US" sz="2000" baseline="30000" smtClean="0"/>
              <a:t>+</a:t>
            </a:r>
            <a:r>
              <a:rPr lang="en-US" altLang="en-US" sz="2000" smtClean="0"/>
              <a:t> gradient built up within thylakoid sac</a:t>
            </a:r>
          </a:p>
        </p:txBody>
      </p:sp>
      <p:sp>
        <p:nvSpPr>
          <p:cNvPr id="112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4. Plant structure 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064250" y="5818188"/>
            <a:ext cx="2667000" cy="777875"/>
            <a:chOff x="3600" y="3590"/>
            <a:chExt cx="1680" cy="490"/>
          </a:xfrm>
        </p:grpSpPr>
        <p:sp>
          <p:nvSpPr>
            <p:cNvPr id="11272" name="Oval 5"/>
            <p:cNvSpPr>
              <a:spLocks noChangeArrowheads="1"/>
            </p:cNvSpPr>
            <p:nvPr/>
          </p:nvSpPr>
          <p:spPr bwMode="auto">
            <a:xfrm>
              <a:off x="3600" y="3600"/>
              <a:ext cx="1680" cy="480"/>
            </a:xfrm>
            <a:prstGeom prst="ellipse">
              <a:avLst/>
            </a:prstGeom>
            <a:solidFill>
              <a:srgbClr val="80FF00"/>
            </a:solidFill>
            <a:ln w="38100">
              <a:solidFill>
                <a:srgbClr val="04A40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1273" name="Rectangle 6"/>
            <p:cNvSpPr>
              <a:spLocks noChangeArrowheads="1"/>
            </p:cNvSpPr>
            <p:nvPr/>
          </p:nvSpPr>
          <p:spPr bwMode="auto">
            <a:xfrm>
              <a:off x="3887" y="3695"/>
              <a:ext cx="2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00" b="1">
                  <a:solidFill>
                    <a:srgbClr val="0F116A"/>
                  </a:solidFill>
                </a:rPr>
                <a:t>H</a:t>
              </a:r>
              <a:r>
                <a:rPr lang="en-US" altLang="en-US" sz="20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1274" name="Rectangle 7"/>
            <p:cNvSpPr>
              <a:spLocks noChangeArrowheads="1"/>
            </p:cNvSpPr>
            <p:nvPr/>
          </p:nvSpPr>
          <p:spPr bwMode="auto">
            <a:xfrm>
              <a:off x="4080" y="3648"/>
              <a:ext cx="2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00" b="1">
                  <a:solidFill>
                    <a:srgbClr val="0F116A"/>
                  </a:solidFill>
                </a:rPr>
                <a:t>H</a:t>
              </a:r>
              <a:r>
                <a:rPr lang="en-US" altLang="en-US" sz="20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1275" name="Rectangle 8"/>
            <p:cNvSpPr>
              <a:spLocks noChangeArrowheads="1"/>
            </p:cNvSpPr>
            <p:nvPr/>
          </p:nvSpPr>
          <p:spPr bwMode="auto">
            <a:xfrm>
              <a:off x="4176" y="3792"/>
              <a:ext cx="2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00" b="1">
                  <a:solidFill>
                    <a:srgbClr val="0F116A"/>
                  </a:solidFill>
                </a:rPr>
                <a:t>H</a:t>
              </a:r>
              <a:r>
                <a:rPr lang="en-US" altLang="en-US" sz="20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1276" name="Rectangle 9"/>
            <p:cNvSpPr>
              <a:spLocks noChangeArrowheads="1"/>
            </p:cNvSpPr>
            <p:nvPr/>
          </p:nvSpPr>
          <p:spPr bwMode="auto">
            <a:xfrm>
              <a:off x="4272" y="3600"/>
              <a:ext cx="2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00" b="1">
                  <a:solidFill>
                    <a:srgbClr val="0F116A"/>
                  </a:solidFill>
                </a:rPr>
                <a:t>H</a:t>
              </a:r>
              <a:r>
                <a:rPr lang="en-US" altLang="en-US" sz="20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1277" name="Rectangle 10"/>
            <p:cNvSpPr>
              <a:spLocks noChangeArrowheads="1"/>
            </p:cNvSpPr>
            <p:nvPr/>
          </p:nvSpPr>
          <p:spPr bwMode="auto">
            <a:xfrm>
              <a:off x="4416" y="3744"/>
              <a:ext cx="2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00" b="1">
                  <a:solidFill>
                    <a:srgbClr val="0F116A"/>
                  </a:solidFill>
                </a:rPr>
                <a:t>H</a:t>
              </a:r>
              <a:r>
                <a:rPr lang="en-US" altLang="en-US" sz="20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1278" name="Rectangle 11"/>
            <p:cNvSpPr>
              <a:spLocks noChangeArrowheads="1"/>
            </p:cNvSpPr>
            <p:nvPr/>
          </p:nvSpPr>
          <p:spPr bwMode="auto">
            <a:xfrm>
              <a:off x="4560" y="3590"/>
              <a:ext cx="2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00" b="1">
                  <a:solidFill>
                    <a:srgbClr val="0F116A"/>
                  </a:solidFill>
                </a:rPr>
                <a:t>H</a:t>
              </a:r>
              <a:r>
                <a:rPr lang="en-US" altLang="en-US" sz="20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1279" name="Rectangle 12"/>
            <p:cNvSpPr>
              <a:spLocks noChangeArrowheads="1"/>
            </p:cNvSpPr>
            <p:nvPr/>
          </p:nvSpPr>
          <p:spPr bwMode="auto">
            <a:xfrm>
              <a:off x="4608" y="3744"/>
              <a:ext cx="2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00" b="1">
                  <a:solidFill>
                    <a:srgbClr val="0F116A"/>
                  </a:solidFill>
                </a:rPr>
                <a:t>H</a:t>
              </a:r>
              <a:r>
                <a:rPr lang="en-US" altLang="en-US" sz="20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1280" name="Rectangle 13"/>
            <p:cNvSpPr>
              <a:spLocks noChangeArrowheads="1"/>
            </p:cNvSpPr>
            <p:nvPr/>
          </p:nvSpPr>
          <p:spPr bwMode="auto">
            <a:xfrm>
              <a:off x="4800" y="3648"/>
              <a:ext cx="2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00" b="1">
                  <a:solidFill>
                    <a:srgbClr val="0F116A"/>
                  </a:solidFill>
                </a:rPr>
                <a:t>H</a:t>
              </a:r>
              <a:r>
                <a:rPr lang="en-US" altLang="en-US" sz="20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1281" name="Rectangle 14"/>
            <p:cNvSpPr>
              <a:spLocks noChangeArrowheads="1"/>
            </p:cNvSpPr>
            <p:nvPr/>
          </p:nvSpPr>
          <p:spPr bwMode="auto">
            <a:xfrm>
              <a:off x="4848" y="3744"/>
              <a:ext cx="2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00" b="1">
                  <a:solidFill>
                    <a:srgbClr val="0F116A"/>
                  </a:solidFill>
                </a:rPr>
                <a:t>H</a:t>
              </a:r>
              <a:r>
                <a:rPr lang="en-US" altLang="en-US" sz="20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1282" name="Rectangle 15"/>
            <p:cNvSpPr>
              <a:spLocks noChangeArrowheads="1"/>
            </p:cNvSpPr>
            <p:nvPr/>
          </p:nvSpPr>
          <p:spPr bwMode="auto">
            <a:xfrm>
              <a:off x="3648" y="3696"/>
              <a:ext cx="2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00" b="1">
                  <a:solidFill>
                    <a:srgbClr val="0F116A"/>
                  </a:solidFill>
                </a:rPr>
                <a:t>H</a:t>
              </a:r>
              <a:r>
                <a:rPr lang="en-US" altLang="en-US" sz="20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1283" name="Rectangle 16"/>
            <p:cNvSpPr>
              <a:spLocks noChangeArrowheads="1"/>
            </p:cNvSpPr>
            <p:nvPr/>
          </p:nvSpPr>
          <p:spPr bwMode="auto">
            <a:xfrm>
              <a:off x="3980" y="3830"/>
              <a:ext cx="2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00" b="1">
                  <a:solidFill>
                    <a:srgbClr val="0F116A"/>
                  </a:solidFill>
                </a:rPr>
                <a:t>H</a:t>
              </a:r>
              <a:r>
                <a:rPr lang="en-US" altLang="en-US" sz="2000" b="1" baseline="30000">
                  <a:solidFill>
                    <a:srgbClr val="0F116A"/>
                  </a:solidFill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542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4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4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4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4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40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20" grpId="0" animBg="1"/>
      <p:bldP spid="38400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5" name="Picture 15" descr="masked pengu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3600" y="4792663"/>
            <a:ext cx="1941513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12"/>
          <p:cNvSpPr>
            <a:spLocks noChangeArrowheads="1"/>
          </p:cNvSpPr>
          <p:nvPr/>
        </p:nvSpPr>
        <p:spPr bwMode="auto">
          <a:xfrm>
            <a:off x="404813" y="1325563"/>
            <a:ext cx="1412875" cy="2325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158750" y="6326188"/>
            <a:ext cx="1412875" cy="531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5"/>
          <a:stretch>
            <a:fillRect/>
          </a:stretch>
        </p:blipFill>
        <p:spPr bwMode="auto">
          <a:xfrm>
            <a:off x="4424363" y="179388"/>
            <a:ext cx="4719637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5. Photosynthesis</a:t>
            </a:r>
          </a:p>
        </p:txBody>
      </p:sp>
      <p:sp>
        <p:nvSpPr>
          <p:cNvPr id="399371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1668463"/>
            <a:ext cx="7280275" cy="5022850"/>
          </a:xfrm>
        </p:spPr>
        <p:txBody>
          <a:bodyPr/>
          <a:lstStyle/>
          <a:p>
            <a:pPr lvl="1" eaLnBrk="1" hangingPunct="1"/>
            <a:r>
              <a:rPr lang="en-US" altLang="en-US" u="sng" smtClean="0">
                <a:solidFill>
                  <a:srgbClr val="CC0000"/>
                </a:solidFill>
              </a:rPr>
              <a:t>Light reactions</a:t>
            </a:r>
            <a:endParaRPr lang="en-US" altLang="en-US" smtClean="0"/>
          </a:p>
          <a:p>
            <a:pPr lvl="2" eaLnBrk="1" hangingPunct="1"/>
            <a:r>
              <a:rPr lang="en-US" altLang="en-US" u="sng" smtClean="0">
                <a:solidFill>
                  <a:srgbClr val="CC0000"/>
                </a:solidFill>
              </a:rPr>
              <a:t>light-dependent reactions</a:t>
            </a:r>
            <a:endParaRPr lang="en-US" altLang="en-US" smtClean="0"/>
          </a:p>
          <a:p>
            <a:pPr lvl="2" eaLnBrk="1" hangingPunct="1"/>
            <a:r>
              <a:rPr lang="en-US" altLang="en-US" smtClean="0"/>
              <a:t>energy production reactions</a:t>
            </a:r>
          </a:p>
          <a:p>
            <a:pPr lvl="3" eaLnBrk="1" hangingPunct="1"/>
            <a:r>
              <a:rPr lang="en-US" altLang="en-US" smtClean="0"/>
              <a:t>convert solar energy to chemical energy</a:t>
            </a:r>
          </a:p>
          <a:p>
            <a:pPr lvl="3" eaLnBrk="1" hangingPunct="1"/>
            <a:r>
              <a:rPr lang="en-US" altLang="en-US" smtClean="0"/>
              <a:t>ATP &amp; NADPH</a:t>
            </a:r>
          </a:p>
          <a:p>
            <a:pPr lvl="1" eaLnBrk="1" hangingPunct="1"/>
            <a:r>
              <a:rPr lang="en-US" altLang="en-US" u="sng" smtClean="0">
                <a:solidFill>
                  <a:srgbClr val="CC0000"/>
                </a:solidFill>
              </a:rPr>
              <a:t>Calvin cycle</a:t>
            </a:r>
            <a:endParaRPr lang="en-US" altLang="en-US" smtClean="0"/>
          </a:p>
          <a:p>
            <a:pPr lvl="2" eaLnBrk="1" hangingPunct="1"/>
            <a:r>
              <a:rPr lang="en-US" altLang="en-US" u="sng" smtClean="0">
                <a:solidFill>
                  <a:srgbClr val="CC0000"/>
                </a:solidFill>
              </a:rPr>
              <a:t>light-independent reactions</a:t>
            </a:r>
            <a:endParaRPr lang="en-US" altLang="en-US" smtClean="0"/>
          </a:p>
          <a:p>
            <a:pPr lvl="2" eaLnBrk="1" hangingPunct="1"/>
            <a:r>
              <a:rPr lang="en-US" altLang="en-US" smtClean="0"/>
              <a:t>sugar production reactions</a:t>
            </a:r>
          </a:p>
          <a:p>
            <a:pPr lvl="3" eaLnBrk="1" hangingPunct="1"/>
            <a:r>
              <a:rPr lang="en-US" altLang="en-US" smtClean="0"/>
              <a:t>uses chemical energy (ATP &amp; NADPH) to reduce CO</a:t>
            </a:r>
            <a:r>
              <a:rPr lang="en-US" altLang="en-US" baseline="-25000" smtClean="0"/>
              <a:t>2</a:t>
            </a:r>
            <a:r>
              <a:rPr lang="en-US" altLang="en-US" smtClean="0"/>
              <a:t> &amp; synthesize C</a:t>
            </a:r>
            <a:r>
              <a:rPr lang="en-US" altLang="en-US" baseline="-25000" smtClean="0"/>
              <a:t>6</a:t>
            </a:r>
            <a:r>
              <a:rPr lang="en-US" altLang="en-US" smtClean="0"/>
              <a:t>H</a:t>
            </a:r>
            <a:r>
              <a:rPr lang="en-US" altLang="en-US" baseline="-25000" smtClean="0"/>
              <a:t>12</a:t>
            </a:r>
            <a:r>
              <a:rPr lang="en-US" altLang="en-US" smtClean="0"/>
              <a:t>O</a:t>
            </a:r>
            <a:r>
              <a:rPr lang="en-US" altLang="en-US" baseline="-25000" smtClean="0"/>
              <a:t>6</a:t>
            </a:r>
            <a:endParaRPr lang="en-US" altLang="en-US" smtClean="0"/>
          </a:p>
        </p:txBody>
      </p:sp>
      <p:sp>
        <p:nvSpPr>
          <p:cNvPr id="399374" name="AutoShape 14"/>
          <p:cNvSpPr>
            <a:spLocks noChangeArrowheads="1"/>
          </p:cNvSpPr>
          <p:nvPr/>
        </p:nvSpPr>
        <p:spPr bwMode="auto">
          <a:xfrm>
            <a:off x="5330825" y="3879850"/>
            <a:ext cx="2565400" cy="1017588"/>
          </a:xfrm>
          <a:prstGeom prst="wedgeEllipseCallout">
            <a:avLst>
              <a:gd name="adj1" fmla="val 35088"/>
              <a:gd name="adj2" fmla="val 85412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altLang="en-US" sz="2000" b="1">
                <a:solidFill>
                  <a:srgbClr val="0F116A"/>
                </a:solidFill>
                <a:latin typeface="Comic Sans MS" pitchFamily="66" charset="0"/>
                <a:ea typeface="ＭＳ Ｐゴシック" pitchFamily="34" charset="-128"/>
              </a:rPr>
              <a:t>It</a:t>
            </a:r>
            <a:r>
              <a:rPr lang="en-US" altLang="en-US" sz="2000" b="1">
                <a:solidFill>
                  <a:srgbClr val="0F116A"/>
                </a:solidFill>
                <a:ea typeface="ＭＳ Ｐゴシック" pitchFamily="34" charset="-128"/>
              </a:rPr>
              <a:t>’</a:t>
            </a:r>
            <a:r>
              <a:rPr lang="en-US" altLang="en-US" sz="2000" b="1">
                <a:solidFill>
                  <a:srgbClr val="0F116A"/>
                </a:solidFill>
                <a:latin typeface="Comic Sans MS" pitchFamily="66" charset="0"/>
                <a:ea typeface="ＭＳ Ｐゴシック" pitchFamily="34" charset="-128"/>
              </a:rPr>
              <a:t>s the </a:t>
            </a:r>
            <a:br>
              <a:rPr lang="en-US" altLang="en-US" sz="2000" b="1">
                <a:solidFill>
                  <a:srgbClr val="0F116A"/>
                </a:solidFill>
                <a:latin typeface="Comic Sans MS" pitchFamily="66" charset="0"/>
                <a:ea typeface="ＭＳ Ｐゴシック" pitchFamily="34" charset="-128"/>
              </a:rPr>
            </a:br>
            <a:r>
              <a:rPr lang="en-US" altLang="en-US" sz="2000" b="1">
                <a:solidFill>
                  <a:srgbClr val="0F116A"/>
                </a:solidFill>
                <a:latin typeface="Comic Sans MS" pitchFamily="66" charset="0"/>
                <a:ea typeface="ＭＳ Ｐゴシック" pitchFamily="34" charset="-128"/>
              </a:rPr>
              <a:t>Dark Reactions</a:t>
            </a:r>
            <a:r>
              <a:rPr lang="en-US" altLang="en-US" sz="2000" b="1" i="1">
                <a:solidFill>
                  <a:srgbClr val="0F116A"/>
                </a:solidFill>
                <a:latin typeface="Comic Sans MS" pitchFamily="66" charset="0"/>
                <a:ea typeface="ＭＳ Ｐゴシック" pitchFamily="34" charset="-128"/>
              </a:rPr>
              <a:t>!</a:t>
            </a:r>
            <a:endParaRPr lang="en-US" altLang="en-US" sz="1600" b="1">
              <a:solidFill>
                <a:srgbClr val="0F116A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399382" name="Freeform 22"/>
          <p:cNvSpPr>
            <a:spLocks/>
          </p:cNvSpPr>
          <p:nvPr/>
        </p:nvSpPr>
        <p:spPr bwMode="auto">
          <a:xfrm>
            <a:off x="5529263" y="4354513"/>
            <a:ext cx="2314575" cy="450850"/>
          </a:xfrm>
          <a:custGeom>
            <a:avLst/>
            <a:gdLst>
              <a:gd name="T0" fmla="*/ 0 w 1525"/>
              <a:gd name="T1" fmla="*/ 2147483647 h 384"/>
              <a:gd name="T2" fmla="*/ 2147483647 w 1525"/>
              <a:gd name="T3" fmla="*/ 2147483647 h 384"/>
              <a:gd name="T4" fmla="*/ 2147483647 w 1525"/>
              <a:gd name="T5" fmla="*/ 2147483647 h 384"/>
              <a:gd name="T6" fmla="*/ 2147483647 w 1525"/>
              <a:gd name="T7" fmla="*/ 2147483647 h 384"/>
              <a:gd name="T8" fmla="*/ 2147483647 w 1525"/>
              <a:gd name="T9" fmla="*/ 2147483647 h 384"/>
              <a:gd name="T10" fmla="*/ 2147483647 w 1525"/>
              <a:gd name="T11" fmla="*/ 2147483647 h 384"/>
              <a:gd name="T12" fmla="*/ 2147483647 w 1525"/>
              <a:gd name="T13" fmla="*/ 2147483647 h 384"/>
              <a:gd name="T14" fmla="*/ 2147483647 w 1525"/>
              <a:gd name="T15" fmla="*/ 2147483647 h 384"/>
              <a:gd name="T16" fmla="*/ 2147483647 w 1525"/>
              <a:gd name="T17" fmla="*/ 2147483647 h 384"/>
              <a:gd name="T18" fmla="*/ 2147483647 w 1525"/>
              <a:gd name="T19" fmla="*/ 2147483647 h 384"/>
              <a:gd name="T20" fmla="*/ 2147483647 w 1525"/>
              <a:gd name="T21" fmla="*/ 2147483647 h 384"/>
              <a:gd name="T22" fmla="*/ 2147483647 w 1525"/>
              <a:gd name="T23" fmla="*/ 2147483647 h 384"/>
              <a:gd name="T24" fmla="*/ 2147483647 w 1525"/>
              <a:gd name="T25" fmla="*/ 2147483647 h 384"/>
              <a:gd name="T26" fmla="*/ 2147483647 w 1525"/>
              <a:gd name="T27" fmla="*/ 2147483647 h 384"/>
              <a:gd name="T28" fmla="*/ 2147483647 w 1525"/>
              <a:gd name="T29" fmla="*/ 2147483647 h 384"/>
              <a:gd name="T30" fmla="*/ 2147483647 w 1525"/>
              <a:gd name="T31" fmla="*/ 2147483647 h 384"/>
              <a:gd name="T32" fmla="*/ 2147483647 w 1525"/>
              <a:gd name="T33" fmla="*/ 2147483647 h 384"/>
              <a:gd name="T34" fmla="*/ 2147483647 w 1525"/>
              <a:gd name="T35" fmla="*/ 2147483647 h 38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25"/>
              <a:gd name="T55" fmla="*/ 0 h 384"/>
              <a:gd name="T56" fmla="*/ 1525 w 1525"/>
              <a:gd name="T57" fmla="*/ 384 h 38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25" h="384">
                <a:moveTo>
                  <a:pt x="0" y="245"/>
                </a:moveTo>
                <a:cubicBezTo>
                  <a:pt x="83" y="157"/>
                  <a:pt x="167" y="69"/>
                  <a:pt x="175" y="79"/>
                </a:cubicBezTo>
                <a:cubicBezTo>
                  <a:pt x="183" y="89"/>
                  <a:pt x="38" y="304"/>
                  <a:pt x="50" y="304"/>
                </a:cubicBezTo>
                <a:cubicBezTo>
                  <a:pt x="62" y="304"/>
                  <a:pt x="227" y="79"/>
                  <a:pt x="250" y="79"/>
                </a:cubicBezTo>
                <a:cubicBezTo>
                  <a:pt x="273" y="79"/>
                  <a:pt x="163" y="306"/>
                  <a:pt x="191" y="304"/>
                </a:cubicBezTo>
                <a:cubicBezTo>
                  <a:pt x="219" y="302"/>
                  <a:pt x="385" y="72"/>
                  <a:pt x="416" y="70"/>
                </a:cubicBezTo>
                <a:cubicBezTo>
                  <a:pt x="447" y="68"/>
                  <a:pt x="344" y="295"/>
                  <a:pt x="375" y="295"/>
                </a:cubicBezTo>
                <a:cubicBezTo>
                  <a:pt x="406" y="295"/>
                  <a:pt x="575" y="60"/>
                  <a:pt x="600" y="70"/>
                </a:cubicBezTo>
                <a:cubicBezTo>
                  <a:pt x="625" y="80"/>
                  <a:pt x="495" y="354"/>
                  <a:pt x="525" y="354"/>
                </a:cubicBezTo>
                <a:cubicBezTo>
                  <a:pt x="555" y="354"/>
                  <a:pt x="746" y="76"/>
                  <a:pt x="783" y="70"/>
                </a:cubicBezTo>
                <a:cubicBezTo>
                  <a:pt x="820" y="64"/>
                  <a:pt x="718" y="323"/>
                  <a:pt x="750" y="320"/>
                </a:cubicBezTo>
                <a:cubicBezTo>
                  <a:pt x="782" y="317"/>
                  <a:pt x="952" y="48"/>
                  <a:pt x="975" y="54"/>
                </a:cubicBezTo>
                <a:cubicBezTo>
                  <a:pt x="998" y="60"/>
                  <a:pt x="863" y="362"/>
                  <a:pt x="891" y="354"/>
                </a:cubicBezTo>
                <a:cubicBezTo>
                  <a:pt x="919" y="346"/>
                  <a:pt x="1113" y="0"/>
                  <a:pt x="1141" y="4"/>
                </a:cubicBezTo>
                <a:cubicBezTo>
                  <a:pt x="1169" y="8"/>
                  <a:pt x="1032" y="374"/>
                  <a:pt x="1058" y="379"/>
                </a:cubicBezTo>
                <a:cubicBezTo>
                  <a:pt x="1084" y="384"/>
                  <a:pt x="1271" y="44"/>
                  <a:pt x="1300" y="37"/>
                </a:cubicBezTo>
                <a:cubicBezTo>
                  <a:pt x="1329" y="30"/>
                  <a:pt x="1196" y="336"/>
                  <a:pt x="1233" y="337"/>
                </a:cubicBezTo>
                <a:cubicBezTo>
                  <a:pt x="1270" y="338"/>
                  <a:pt x="1397" y="191"/>
                  <a:pt x="1525" y="45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3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9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9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9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9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99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99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99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1" grpId="0" build="p" autoUpdateAnimBg="0"/>
      <p:bldP spid="399374" grpId="0" animBg="1" autoUpdateAnimBg="0"/>
      <p:bldP spid="39938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0_05PhotosynthOverview_2_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343025"/>
            <a:ext cx="6307137" cy="544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6. Light Reactions</a:t>
            </a:r>
          </a:p>
        </p:txBody>
      </p:sp>
      <p:sp>
        <p:nvSpPr>
          <p:cNvPr id="465925" name="Rectangle 5"/>
          <p:cNvSpPr>
            <a:spLocks noChangeArrowheads="1"/>
          </p:cNvSpPr>
          <p:nvPr/>
        </p:nvSpPr>
        <p:spPr bwMode="auto">
          <a:xfrm>
            <a:off x="2574925" y="6388100"/>
            <a:ext cx="446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800" b="1">
                <a:solidFill>
                  <a:schemeClr val="bg1"/>
                </a:solidFill>
              </a:rPr>
              <a:t>O</a:t>
            </a:r>
            <a:r>
              <a:rPr lang="en-US" altLang="en-US" sz="1800" b="1" baseline="-25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65926" name="Rectangle 6"/>
          <p:cNvSpPr>
            <a:spLocks noChangeArrowheads="1"/>
          </p:cNvSpPr>
          <p:nvPr/>
        </p:nvSpPr>
        <p:spPr bwMode="auto">
          <a:xfrm>
            <a:off x="2509838" y="2443163"/>
            <a:ext cx="6111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800" b="1">
                <a:solidFill>
                  <a:srgbClr val="0F116A"/>
                </a:solidFill>
              </a:rPr>
              <a:t>H</a:t>
            </a:r>
            <a:r>
              <a:rPr lang="en-US" altLang="en-US" sz="1800" b="1" baseline="-25000">
                <a:solidFill>
                  <a:srgbClr val="0F116A"/>
                </a:solidFill>
              </a:rPr>
              <a:t>2</a:t>
            </a:r>
            <a:r>
              <a:rPr lang="en-US" altLang="en-US" sz="1800" b="1">
                <a:solidFill>
                  <a:srgbClr val="0F116A"/>
                </a:solidFill>
              </a:rPr>
              <a:t>O</a:t>
            </a: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1855788" y="4198938"/>
            <a:ext cx="1936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800" b="1">
                <a:solidFill>
                  <a:srgbClr val="0F116A"/>
                </a:solidFill>
              </a:rPr>
              <a:t>Energy Building</a:t>
            </a:r>
          </a:p>
          <a:p>
            <a:r>
              <a:rPr lang="en-US" altLang="en-US" sz="1800" b="1">
                <a:solidFill>
                  <a:srgbClr val="0F116A"/>
                </a:solidFill>
              </a:rPr>
              <a:t>Reactions</a:t>
            </a:r>
          </a:p>
        </p:txBody>
      </p:sp>
      <p:sp>
        <p:nvSpPr>
          <p:cNvPr id="13319" name="Freeform 9"/>
          <p:cNvSpPr>
            <a:spLocks/>
          </p:cNvSpPr>
          <p:nvPr/>
        </p:nvSpPr>
        <p:spPr bwMode="auto">
          <a:xfrm>
            <a:off x="3349625" y="4664075"/>
            <a:ext cx="1042988" cy="990600"/>
          </a:xfrm>
          <a:custGeom>
            <a:avLst/>
            <a:gdLst>
              <a:gd name="T0" fmla="*/ 2147483647 w 657"/>
              <a:gd name="T1" fmla="*/ 0 h 624"/>
              <a:gd name="T2" fmla="*/ 0 w 657"/>
              <a:gd name="T3" fmla="*/ 2147483647 h 624"/>
              <a:gd name="T4" fmla="*/ 2147483647 w 657"/>
              <a:gd name="T5" fmla="*/ 2147483647 h 624"/>
              <a:gd name="T6" fmla="*/ 2147483647 w 657"/>
              <a:gd name="T7" fmla="*/ 2147483647 h 624"/>
              <a:gd name="T8" fmla="*/ 2147483647 w 657"/>
              <a:gd name="T9" fmla="*/ 0 h 624"/>
              <a:gd name="T10" fmla="*/ 2147483647 w 657"/>
              <a:gd name="T11" fmla="*/ 2147483647 h 6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7"/>
              <a:gd name="T19" fmla="*/ 0 h 624"/>
              <a:gd name="T20" fmla="*/ 657 w 657"/>
              <a:gd name="T21" fmla="*/ 624 h 6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7" h="624">
                <a:moveTo>
                  <a:pt x="144" y="0"/>
                </a:moveTo>
                <a:lnTo>
                  <a:pt x="0" y="624"/>
                </a:lnTo>
                <a:lnTo>
                  <a:pt x="624" y="576"/>
                </a:lnTo>
                <a:cubicBezTo>
                  <a:pt x="526" y="139"/>
                  <a:pt x="657" y="213"/>
                  <a:pt x="515" y="137"/>
                </a:cubicBezTo>
                <a:lnTo>
                  <a:pt x="240" y="0"/>
                </a:lnTo>
                <a:lnTo>
                  <a:pt x="96" y="48"/>
                </a:lnTo>
              </a:path>
            </a:pathLst>
          </a:custGeom>
          <a:solidFill>
            <a:srgbClr val="E7E7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5930" name="AutoShape 10"/>
          <p:cNvSpPr>
            <a:spLocks noChangeArrowheads="1"/>
          </p:cNvSpPr>
          <p:nvPr/>
        </p:nvSpPr>
        <p:spPr bwMode="auto">
          <a:xfrm>
            <a:off x="3575050" y="5449888"/>
            <a:ext cx="762000" cy="498475"/>
          </a:xfrm>
          <a:prstGeom prst="irregularSeal1">
            <a:avLst/>
          </a:prstGeom>
          <a:solidFill>
            <a:srgbClr val="CC0000"/>
          </a:solidFill>
          <a:ln w="57150">
            <a:solidFill>
              <a:srgbClr val="FF6404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en-US" b="1">
                <a:solidFill>
                  <a:srgbClr val="FFEA18"/>
                </a:solidFill>
                <a:ea typeface="ＭＳ Ｐゴシック" pitchFamily="34" charset="-128"/>
              </a:rPr>
              <a:t>ATP</a:t>
            </a:r>
            <a:endParaRPr lang="en-US" altLang="en-US" sz="6000" b="1">
              <a:solidFill>
                <a:schemeClr val="tx2"/>
              </a:solidFill>
              <a:ea typeface="ＭＳ Ｐゴシック" pitchFamily="34" charset="-128"/>
            </a:endParaRPr>
          </a:p>
        </p:txBody>
      </p:sp>
      <p:sp>
        <p:nvSpPr>
          <p:cNvPr id="465938" name="Rectangle 18"/>
          <p:cNvSpPr>
            <a:spLocks noChangeArrowheads="1"/>
          </p:cNvSpPr>
          <p:nvPr/>
        </p:nvSpPr>
        <p:spPr bwMode="auto">
          <a:xfrm>
            <a:off x="5283200" y="2498725"/>
            <a:ext cx="3749675" cy="19208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8925" indent="-288925" algn="l">
              <a:buClr>
                <a:srgbClr val="000080"/>
              </a:buClr>
              <a:buFont typeface="Wingdings" pitchFamily="2" charset="2"/>
              <a:buChar char="§"/>
            </a:pPr>
            <a:r>
              <a:rPr lang="en-US" altLang="en-US" sz="3000" b="1">
                <a:solidFill>
                  <a:srgbClr val="0F116A"/>
                </a:solidFill>
              </a:rPr>
              <a:t>produces ATP</a:t>
            </a:r>
          </a:p>
          <a:p>
            <a:pPr marL="288925" indent="-288925" algn="l">
              <a:buClr>
                <a:srgbClr val="000080"/>
              </a:buClr>
              <a:buFont typeface="Wingdings" pitchFamily="2" charset="2"/>
              <a:buChar char="§"/>
            </a:pPr>
            <a:r>
              <a:rPr lang="en-US" altLang="en-US" sz="3000" b="1">
                <a:solidFill>
                  <a:srgbClr val="0F116A"/>
                </a:solidFill>
              </a:rPr>
              <a:t>produces NADPH</a:t>
            </a:r>
          </a:p>
          <a:p>
            <a:pPr marL="288925" indent="-288925" algn="l">
              <a:buClr>
                <a:srgbClr val="000080"/>
              </a:buClr>
              <a:buFont typeface="Wingdings" pitchFamily="2" charset="2"/>
              <a:buChar char="§"/>
            </a:pPr>
            <a:r>
              <a:rPr lang="en-US" altLang="en-US" sz="3000" b="1">
                <a:solidFill>
                  <a:srgbClr val="0F116A"/>
                </a:solidFill>
              </a:rPr>
              <a:t>releases O</a:t>
            </a:r>
            <a:r>
              <a:rPr lang="en-US" altLang="en-US" sz="3000" b="1" baseline="-25000">
                <a:solidFill>
                  <a:srgbClr val="0F116A"/>
                </a:solidFill>
              </a:rPr>
              <a:t>2</a:t>
            </a:r>
            <a:r>
              <a:rPr lang="en-US" altLang="en-US" sz="3000" b="1">
                <a:solidFill>
                  <a:srgbClr val="0F116A"/>
                </a:solidFill>
              </a:rPr>
              <a:t> as a waste product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74675" y="2514600"/>
            <a:ext cx="1352550" cy="946150"/>
            <a:chOff x="607" y="1714"/>
            <a:chExt cx="852" cy="596"/>
          </a:xfrm>
        </p:grpSpPr>
        <p:sp>
          <p:nvSpPr>
            <p:cNvPr id="13336" name="AutoShape 20"/>
            <p:cNvSpPr>
              <a:spLocks noChangeArrowheads="1"/>
            </p:cNvSpPr>
            <p:nvPr/>
          </p:nvSpPr>
          <p:spPr bwMode="auto">
            <a:xfrm>
              <a:off x="607" y="1714"/>
              <a:ext cx="852" cy="596"/>
            </a:xfrm>
            <a:prstGeom prst="star16">
              <a:avLst>
                <a:gd name="adj" fmla="val 37500"/>
              </a:avLst>
            </a:prstGeom>
            <a:solidFill>
              <a:srgbClr val="FFEA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3337" name="Rectangle 8"/>
            <p:cNvSpPr>
              <a:spLocks noChangeArrowheads="1"/>
            </p:cNvSpPr>
            <p:nvPr/>
          </p:nvSpPr>
          <p:spPr bwMode="auto">
            <a:xfrm>
              <a:off x="668" y="1872"/>
              <a:ext cx="6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1800" b="1">
                  <a:solidFill>
                    <a:srgbClr val="0F116A"/>
                  </a:solidFill>
                </a:rPr>
                <a:t>sunlight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503488" y="1346200"/>
            <a:ext cx="6564312" cy="901700"/>
            <a:chOff x="1577" y="848"/>
            <a:chExt cx="4135" cy="568"/>
          </a:xfrm>
        </p:grpSpPr>
        <p:sp>
          <p:nvSpPr>
            <p:cNvPr id="13326" name="Rectangle 3"/>
            <p:cNvSpPr>
              <a:spLocks noChangeArrowheads="1"/>
            </p:cNvSpPr>
            <p:nvPr/>
          </p:nvSpPr>
          <p:spPr bwMode="auto">
            <a:xfrm>
              <a:off x="1577" y="848"/>
              <a:ext cx="4135" cy="5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3327" name="Rectangle 11"/>
            <p:cNvSpPr>
              <a:spLocks noChangeArrowheads="1"/>
            </p:cNvSpPr>
            <p:nvPr/>
          </p:nvSpPr>
          <p:spPr bwMode="auto">
            <a:xfrm>
              <a:off x="1594" y="935"/>
              <a:ext cx="50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600" b="1">
                  <a:solidFill>
                    <a:srgbClr val="CC0000"/>
                  </a:solidFill>
                </a:rPr>
                <a:t>H</a:t>
              </a:r>
              <a:r>
                <a:rPr lang="en-US" altLang="en-US" sz="2600" b="1" baseline="-25000">
                  <a:solidFill>
                    <a:srgbClr val="CC0000"/>
                  </a:solidFill>
                </a:rPr>
                <a:t>2</a:t>
              </a:r>
              <a:r>
                <a:rPr lang="en-US" altLang="en-US" sz="2600" b="1">
                  <a:solidFill>
                    <a:srgbClr val="CC0000"/>
                  </a:solidFill>
                </a:rPr>
                <a:t>O</a:t>
              </a:r>
              <a:endParaRPr lang="en-US" altLang="en-US" sz="2600" b="1" baseline="-25000">
                <a:solidFill>
                  <a:srgbClr val="CC0000"/>
                </a:solidFill>
              </a:endParaRPr>
            </a:p>
          </p:txBody>
        </p:sp>
        <p:sp>
          <p:nvSpPr>
            <p:cNvPr id="13328" name="Rectangle 12"/>
            <p:cNvSpPr>
              <a:spLocks noChangeArrowheads="1"/>
            </p:cNvSpPr>
            <p:nvPr/>
          </p:nvSpPr>
          <p:spPr bwMode="auto">
            <a:xfrm>
              <a:off x="3523" y="945"/>
              <a:ext cx="5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b="1">
                  <a:solidFill>
                    <a:srgbClr val="CC0000"/>
                  </a:solidFill>
                </a:rPr>
                <a:t>ATP</a:t>
              </a:r>
              <a:endParaRPr lang="en-US" altLang="en-US" b="1" baseline="-25000">
                <a:solidFill>
                  <a:srgbClr val="CC0000"/>
                </a:solidFill>
              </a:endParaRPr>
            </a:p>
          </p:txBody>
        </p:sp>
        <p:sp>
          <p:nvSpPr>
            <p:cNvPr id="13329" name="Rectangle 13"/>
            <p:cNvSpPr>
              <a:spLocks noChangeArrowheads="1"/>
            </p:cNvSpPr>
            <p:nvPr/>
          </p:nvSpPr>
          <p:spPr bwMode="auto">
            <a:xfrm>
              <a:off x="5334" y="935"/>
              <a:ext cx="353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600" b="1">
                  <a:solidFill>
                    <a:srgbClr val="CC0000"/>
                  </a:solidFill>
                </a:rPr>
                <a:t>O</a:t>
              </a:r>
              <a:r>
                <a:rPr lang="en-US" altLang="en-US" sz="2600" b="1" baseline="-25000">
                  <a:solidFill>
                    <a:srgbClr val="CC0000"/>
                  </a:solidFill>
                </a:rPr>
                <a:t>2</a:t>
              </a:r>
            </a:p>
          </p:txBody>
        </p:sp>
        <p:sp>
          <p:nvSpPr>
            <p:cNvPr id="13330" name="Rectangle 14"/>
            <p:cNvSpPr>
              <a:spLocks noChangeArrowheads="1"/>
            </p:cNvSpPr>
            <p:nvPr/>
          </p:nvSpPr>
          <p:spPr bwMode="auto">
            <a:xfrm>
              <a:off x="2353" y="912"/>
              <a:ext cx="798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2600" b="1">
                  <a:solidFill>
                    <a:srgbClr val="CC0000"/>
                  </a:solidFill>
                </a:rPr>
                <a:t>light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2600" b="1">
                  <a:solidFill>
                    <a:srgbClr val="CC0000"/>
                  </a:solidFill>
                </a:rPr>
                <a:t>energy</a:t>
              </a:r>
            </a:p>
          </p:txBody>
        </p:sp>
        <p:sp>
          <p:nvSpPr>
            <p:cNvPr id="13331" name="Rectangle 15"/>
            <p:cNvSpPr>
              <a:spLocks noChangeArrowheads="1"/>
            </p:cNvSpPr>
            <p:nvPr/>
          </p:nvSpPr>
          <p:spPr bwMode="auto">
            <a:xfrm>
              <a:off x="3161" y="916"/>
              <a:ext cx="35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3000" b="1">
                  <a:solidFill>
                    <a:srgbClr val="0F116A"/>
                  </a:solidFill>
                  <a:sym typeface="Symbol" pitchFamily="18" charset="2"/>
                </a:rPr>
                <a:t></a:t>
              </a:r>
            </a:p>
          </p:txBody>
        </p:sp>
        <p:sp>
          <p:nvSpPr>
            <p:cNvPr id="13332" name="Rectangle 16"/>
            <p:cNvSpPr>
              <a:spLocks noChangeArrowheads="1"/>
            </p:cNvSpPr>
            <p:nvPr/>
          </p:nvSpPr>
          <p:spPr bwMode="auto">
            <a:xfrm>
              <a:off x="5087" y="935"/>
              <a:ext cx="23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600" b="1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3333" name="Rectangle 17"/>
            <p:cNvSpPr>
              <a:spLocks noChangeArrowheads="1"/>
            </p:cNvSpPr>
            <p:nvPr/>
          </p:nvSpPr>
          <p:spPr bwMode="auto">
            <a:xfrm>
              <a:off x="2107" y="935"/>
              <a:ext cx="23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600" b="1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3334" name="Rectangle 22"/>
            <p:cNvSpPr>
              <a:spLocks noChangeArrowheads="1"/>
            </p:cNvSpPr>
            <p:nvPr/>
          </p:nvSpPr>
          <p:spPr bwMode="auto">
            <a:xfrm>
              <a:off x="4032" y="935"/>
              <a:ext cx="23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600" b="1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3335" name="Rectangle 23"/>
            <p:cNvSpPr>
              <a:spLocks noChangeArrowheads="1"/>
            </p:cNvSpPr>
            <p:nvPr/>
          </p:nvSpPr>
          <p:spPr bwMode="auto">
            <a:xfrm>
              <a:off x="4279" y="945"/>
              <a:ext cx="7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b="1">
                  <a:solidFill>
                    <a:srgbClr val="CC0000"/>
                  </a:solidFill>
                </a:rPr>
                <a:t>NADPH</a:t>
              </a:r>
              <a:endParaRPr lang="en-US" altLang="en-US" b="1" baseline="-25000">
                <a:solidFill>
                  <a:srgbClr val="CC0000"/>
                </a:solidFill>
              </a:endParaRPr>
            </a:p>
          </p:txBody>
        </p:sp>
      </p:grpSp>
      <p:sp>
        <p:nvSpPr>
          <p:cNvPr id="465946" name="Freeform 26"/>
          <p:cNvSpPr>
            <a:spLocks/>
          </p:cNvSpPr>
          <p:nvPr/>
        </p:nvSpPr>
        <p:spPr bwMode="auto">
          <a:xfrm rot="2006873" flipH="1" flipV="1">
            <a:off x="1651000" y="6165850"/>
            <a:ext cx="1030288" cy="336550"/>
          </a:xfrm>
          <a:custGeom>
            <a:avLst/>
            <a:gdLst>
              <a:gd name="T0" fmla="*/ 0 w 639"/>
              <a:gd name="T1" fmla="*/ 2147483647 h 244"/>
              <a:gd name="T2" fmla="*/ 2147483647 w 639"/>
              <a:gd name="T3" fmla="*/ 2147483647 h 244"/>
              <a:gd name="T4" fmla="*/ 2147483647 w 639"/>
              <a:gd name="T5" fmla="*/ 2147483647 h 244"/>
              <a:gd name="T6" fmla="*/ 2147483647 w 639"/>
              <a:gd name="T7" fmla="*/ 2147483647 h 244"/>
              <a:gd name="T8" fmla="*/ 2147483647 w 639"/>
              <a:gd name="T9" fmla="*/ 0 h 244"/>
              <a:gd name="T10" fmla="*/ 2147483647 w 639"/>
              <a:gd name="T11" fmla="*/ 2147483647 h 2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9"/>
              <a:gd name="T19" fmla="*/ 0 h 244"/>
              <a:gd name="T20" fmla="*/ 639 w 639"/>
              <a:gd name="T21" fmla="*/ 244 h 2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9" h="244">
                <a:moveTo>
                  <a:pt x="0" y="192"/>
                </a:moveTo>
                <a:lnTo>
                  <a:pt x="192" y="244"/>
                </a:lnTo>
                <a:lnTo>
                  <a:pt x="192" y="96"/>
                </a:lnTo>
                <a:lnTo>
                  <a:pt x="336" y="134"/>
                </a:lnTo>
                <a:lnTo>
                  <a:pt x="336" y="0"/>
                </a:lnTo>
                <a:cubicBezTo>
                  <a:pt x="596" y="69"/>
                  <a:pt x="493" y="54"/>
                  <a:pt x="639" y="71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5947" name="Oval 27"/>
          <p:cNvSpPr>
            <a:spLocks noChangeArrowheads="1"/>
          </p:cNvSpPr>
          <p:nvPr/>
        </p:nvSpPr>
        <p:spPr bwMode="auto">
          <a:xfrm>
            <a:off x="3576638" y="4837113"/>
            <a:ext cx="762000" cy="498475"/>
          </a:xfrm>
          <a:prstGeom prst="ellipse">
            <a:avLst/>
          </a:prstGeom>
          <a:solidFill>
            <a:srgbClr val="FFEA18"/>
          </a:solidFill>
          <a:ln w="57150">
            <a:solidFill>
              <a:srgbClr val="FF6404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en-US" sz="2000" b="1">
                <a:solidFill>
                  <a:srgbClr val="000000"/>
                </a:solidFill>
                <a:ea typeface="ＭＳ Ｐゴシック" pitchFamily="34" charset="-128"/>
              </a:rPr>
              <a:t>NADPH</a:t>
            </a:r>
            <a:endParaRPr lang="en-US" altLang="en-US" sz="6000" b="1">
              <a:solidFill>
                <a:srgbClr val="CC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14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5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59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59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5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659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5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5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5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5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5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5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5" grpId="0" build="p" autoUpdateAnimBg="0"/>
      <p:bldP spid="465926" grpId="0" build="p" autoUpdateAnimBg="0"/>
      <p:bldP spid="465930" grpId="0" animBg="1" autoUpdateAnimBg="0"/>
      <p:bldP spid="465938" grpId="0" build="p" autoUpdateAnimBg="0"/>
      <p:bldP spid="465946" grpId="0" animBg="1"/>
      <p:bldP spid="465947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0_05PhotosynthOverview_3_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339850"/>
            <a:ext cx="63246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7. Calvin Cycle</a:t>
            </a:r>
          </a:p>
        </p:txBody>
      </p:sp>
      <p:sp>
        <p:nvSpPr>
          <p:cNvPr id="466949" name="Rectangle 5"/>
          <p:cNvSpPr>
            <a:spLocks noChangeArrowheads="1"/>
          </p:cNvSpPr>
          <p:nvPr/>
        </p:nvSpPr>
        <p:spPr bwMode="auto">
          <a:xfrm>
            <a:off x="4475163" y="6249988"/>
            <a:ext cx="1031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800" b="1">
                <a:solidFill>
                  <a:srgbClr val="0F116A"/>
                </a:solidFill>
              </a:rPr>
              <a:t>sugars</a:t>
            </a:r>
          </a:p>
          <a:p>
            <a:r>
              <a:rPr lang="en-US" altLang="en-US" sz="1800" b="1">
                <a:solidFill>
                  <a:srgbClr val="0F116A"/>
                </a:solidFill>
              </a:rPr>
              <a:t>C</a:t>
            </a:r>
            <a:r>
              <a:rPr lang="en-US" altLang="en-US" sz="1800" b="1" baseline="-25000">
                <a:solidFill>
                  <a:srgbClr val="0F116A"/>
                </a:solidFill>
              </a:rPr>
              <a:t>6</a:t>
            </a:r>
            <a:r>
              <a:rPr lang="en-US" altLang="en-US" sz="1800" b="1">
                <a:solidFill>
                  <a:srgbClr val="0F116A"/>
                </a:solidFill>
              </a:rPr>
              <a:t>H</a:t>
            </a:r>
            <a:r>
              <a:rPr lang="en-US" altLang="en-US" sz="1800" b="1" baseline="-25000">
                <a:solidFill>
                  <a:srgbClr val="0F116A"/>
                </a:solidFill>
              </a:rPr>
              <a:t>12</a:t>
            </a:r>
            <a:r>
              <a:rPr lang="en-US" altLang="en-US" sz="1800" b="1">
                <a:solidFill>
                  <a:srgbClr val="0F116A"/>
                </a:solidFill>
              </a:rPr>
              <a:t>O</a:t>
            </a:r>
            <a:r>
              <a:rPr lang="en-US" altLang="en-US" sz="1800" b="1" baseline="-25000">
                <a:solidFill>
                  <a:srgbClr val="0F116A"/>
                </a:solidFill>
              </a:rPr>
              <a:t>6</a:t>
            </a:r>
          </a:p>
        </p:txBody>
      </p:sp>
      <p:sp>
        <p:nvSpPr>
          <p:cNvPr id="466950" name="Rectangle 6"/>
          <p:cNvSpPr>
            <a:spLocks noChangeArrowheads="1"/>
          </p:cNvSpPr>
          <p:nvPr/>
        </p:nvSpPr>
        <p:spPr bwMode="auto">
          <a:xfrm>
            <a:off x="4708525" y="2486025"/>
            <a:ext cx="611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800" b="1">
                <a:solidFill>
                  <a:schemeClr val="bg1"/>
                </a:solidFill>
              </a:rPr>
              <a:t>CO</a:t>
            </a:r>
            <a:r>
              <a:rPr lang="en-US" altLang="en-US" sz="1800" b="1" baseline="-25000">
                <a:solidFill>
                  <a:srgbClr val="0F116A"/>
                </a:solidFill>
              </a:rPr>
              <a:t>2</a:t>
            </a:r>
            <a:endParaRPr lang="en-US" altLang="en-US" sz="1800" b="1" baseline="-25000">
              <a:solidFill>
                <a:schemeClr val="bg1"/>
              </a:solidFill>
            </a:endParaRP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4343400" y="3978275"/>
            <a:ext cx="12763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800" b="1">
                <a:solidFill>
                  <a:srgbClr val="0F116A"/>
                </a:solidFill>
              </a:rPr>
              <a:t>Sugar</a:t>
            </a:r>
            <a:br>
              <a:rPr lang="en-US" altLang="en-US" sz="1800" b="1">
                <a:solidFill>
                  <a:srgbClr val="0F116A"/>
                </a:solidFill>
              </a:rPr>
            </a:br>
            <a:r>
              <a:rPr lang="en-US" altLang="en-US" sz="1800" b="1">
                <a:solidFill>
                  <a:srgbClr val="0F116A"/>
                </a:solidFill>
              </a:rPr>
              <a:t>Building</a:t>
            </a:r>
          </a:p>
          <a:p>
            <a:r>
              <a:rPr lang="en-US" altLang="en-US" sz="1800" b="1">
                <a:solidFill>
                  <a:srgbClr val="0F116A"/>
                </a:solidFill>
              </a:rPr>
              <a:t>Reactions</a:t>
            </a:r>
          </a:p>
        </p:txBody>
      </p:sp>
      <p:sp>
        <p:nvSpPr>
          <p:cNvPr id="14343" name="Freeform 8"/>
          <p:cNvSpPr>
            <a:spLocks/>
          </p:cNvSpPr>
          <p:nvPr/>
        </p:nvSpPr>
        <p:spPr bwMode="auto">
          <a:xfrm>
            <a:off x="3200400" y="4648200"/>
            <a:ext cx="1042988" cy="990600"/>
          </a:xfrm>
          <a:custGeom>
            <a:avLst/>
            <a:gdLst>
              <a:gd name="T0" fmla="*/ 2147483647 w 657"/>
              <a:gd name="T1" fmla="*/ 0 h 624"/>
              <a:gd name="T2" fmla="*/ 0 w 657"/>
              <a:gd name="T3" fmla="*/ 2147483647 h 624"/>
              <a:gd name="T4" fmla="*/ 2147483647 w 657"/>
              <a:gd name="T5" fmla="*/ 2147483647 h 624"/>
              <a:gd name="T6" fmla="*/ 2147483647 w 657"/>
              <a:gd name="T7" fmla="*/ 2147483647 h 624"/>
              <a:gd name="T8" fmla="*/ 2147483647 w 657"/>
              <a:gd name="T9" fmla="*/ 0 h 624"/>
              <a:gd name="T10" fmla="*/ 2147483647 w 657"/>
              <a:gd name="T11" fmla="*/ 2147483647 h 6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7"/>
              <a:gd name="T19" fmla="*/ 0 h 624"/>
              <a:gd name="T20" fmla="*/ 657 w 657"/>
              <a:gd name="T21" fmla="*/ 624 h 6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7" h="624">
                <a:moveTo>
                  <a:pt x="144" y="0"/>
                </a:moveTo>
                <a:lnTo>
                  <a:pt x="0" y="624"/>
                </a:lnTo>
                <a:lnTo>
                  <a:pt x="624" y="576"/>
                </a:lnTo>
                <a:cubicBezTo>
                  <a:pt x="526" y="139"/>
                  <a:pt x="657" y="213"/>
                  <a:pt x="515" y="137"/>
                </a:cubicBezTo>
                <a:lnTo>
                  <a:pt x="240" y="0"/>
                </a:lnTo>
                <a:lnTo>
                  <a:pt x="96" y="48"/>
                </a:lnTo>
              </a:path>
            </a:pathLst>
          </a:custGeom>
          <a:solidFill>
            <a:srgbClr val="E7E7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Oval 17"/>
          <p:cNvSpPr>
            <a:spLocks noChangeArrowheads="1"/>
          </p:cNvSpPr>
          <p:nvPr/>
        </p:nvSpPr>
        <p:spPr bwMode="auto">
          <a:xfrm>
            <a:off x="3733800" y="4114800"/>
            <a:ext cx="228600" cy="228600"/>
          </a:xfrm>
          <a:prstGeom prst="ellipse">
            <a:avLst/>
          </a:prstGeom>
          <a:solidFill>
            <a:srgbClr val="E7E7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66962" name="Oval 18"/>
          <p:cNvSpPr>
            <a:spLocks noChangeArrowheads="1"/>
          </p:cNvSpPr>
          <p:nvPr/>
        </p:nvSpPr>
        <p:spPr bwMode="auto">
          <a:xfrm>
            <a:off x="3371850" y="3262313"/>
            <a:ext cx="685800" cy="450850"/>
          </a:xfrm>
          <a:prstGeom prst="ellipse">
            <a:avLst/>
          </a:prstGeom>
          <a:solidFill>
            <a:srgbClr val="FFCC00"/>
          </a:solidFill>
          <a:ln w="57150">
            <a:solidFill>
              <a:srgbClr val="FF6404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en-US" sz="1800" b="1">
                <a:solidFill>
                  <a:srgbClr val="660000"/>
                </a:solidFill>
              </a:rPr>
              <a:t>ADP</a:t>
            </a:r>
            <a:endParaRPr lang="en-US" altLang="en-US" sz="4800" b="1">
              <a:solidFill>
                <a:schemeClr val="tx2"/>
              </a:solidFill>
            </a:endParaRPr>
          </a:p>
        </p:txBody>
      </p:sp>
      <p:sp>
        <p:nvSpPr>
          <p:cNvPr id="466963" name="Rectangle 19"/>
          <p:cNvSpPr>
            <a:spLocks noChangeArrowheads="1"/>
          </p:cNvSpPr>
          <p:nvPr/>
        </p:nvSpPr>
        <p:spPr bwMode="auto">
          <a:xfrm>
            <a:off x="6016625" y="2438400"/>
            <a:ext cx="3124200" cy="32924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8925" indent="-288925" algn="l">
              <a:buClr>
                <a:srgbClr val="000080"/>
              </a:buClr>
              <a:buFont typeface="Wingdings" pitchFamily="2" charset="2"/>
              <a:buChar char="§"/>
            </a:pPr>
            <a:r>
              <a:rPr lang="en-US" altLang="en-US" sz="3000" b="1">
                <a:solidFill>
                  <a:srgbClr val="0F116A"/>
                </a:solidFill>
              </a:rPr>
              <a:t>builds sugars</a:t>
            </a:r>
          </a:p>
          <a:p>
            <a:pPr marL="288925" indent="-288925" algn="l">
              <a:buClr>
                <a:srgbClr val="000080"/>
              </a:buClr>
              <a:buFont typeface="Wingdings" pitchFamily="2" charset="2"/>
              <a:buChar char="§"/>
            </a:pPr>
            <a:r>
              <a:rPr lang="en-US" altLang="en-US" sz="3000" b="1">
                <a:solidFill>
                  <a:srgbClr val="0F116A"/>
                </a:solidFill>
              </a:rPr>
              <a:t>uses ATP &amp; NADPH</a:t>
            </a:r>
          </a:p>
          <a:p>
            <a:pPr marL="288925" indent="-288925" algn="l">
              <a:buClr>
                <a:srgbClr val="000080"/>
              </a:buClr>
              <a:buFont typeface="Wingdings" pitchFamily="2" charset="2"/>
              <a:buChar char="§"/>
            </a:pPr>
            <a:r>
              <a:rPr lang="en-US" altLang="en-US" sz="3000" b="1">
                <a:solidFill>
                  <a:srgbClr val="0F116A"/>
                </a:solidFill>
              </a:rPr>
              <a:t>recycles ADP &amp; NADP back to make more ATP &amp; NADPH</a:t>
            </a:r>
          </a:p>
        </p:txBody>
      </p:sp>
      <p:sp>
        <p:nvSpPr>
          <p:cNvPr id="466965" name="AutoShape 21"/>
          <p:cNvSpPr>
            <a:spLocks noChangeArrowheads="1"/>
          </p:cNvSpPr>
          <p:nvPr/>
        </p:nvSpPr>
        <p:spPr bwMode="auto">
          <a:xfrm>
            <a:off x="3333750" y="5383213"/>
            <a:ext cx="762000" cy="498475"/>
          </a:xfrm>
          <a:prstGeom prst="irregularSeal1">
            <a:avLst/>
          </a:prstGeom>
          <a:solidFill>
            <a:srgbClr val="CC0000"/>
          </a:solidFill>
          <a:ln w="57150">
            <a:solidFill>
              <a:srgbClr val="FF6404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en-US" b="1">
                <a:solidFill>
                  <a:srgbClr val="FFEA18"/>
                </a:solidFill>
                <a:ea typeface="ＭＳ Ｐゴシック" pitchFamily="34" charset="-128"/>
              </a:rPr>
              <a:t>ATP</a:t>
            </a:r>
            <a:endParaRPr lang="en-US" altLang="en-US" sz="6000" b="1">
              <a:solidFill>
                <a:schemeClr val="tx2"/>
              </a:solidFill>
              <a:ea typeface="ＭＳ Ｐゴシック" pitchFamily="34" charset="-128"/>
            </a:endParaRPr>
          </a:p>
        </p:txBody>
      </p:sp>
      <p:sp>
        <p:nvSpPr>
          <p:cNvPr id="466967" name="Oval 23"/>
          <p:cNvSpPr>
            <a:spLocks noChangeArrowheads="1"/>
          </p:cNvSpPr>
          <p:nvPr/>
        </p:nvSpPr>
        <p:spPr bwMode="auto">
          <a:xfrm>
            <a:off x="3333750" y="4797425"/>
            <a:ext cx="762000" cy="498475"/>
          </a:xfrm>
          <a:prstGeom prst="ellipse">
            <a:avLst/>
          </a:prstGeom>
          <a:solidFill>
            <a:srgbClr val="FFEA18"/>
          </a:solidFill>
          <a:ln w="57150">
            <a:solidFill>
              <a:srgbClr val="FF6404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en-US" sz="2000" b="1">
                <a:solidFill>
                  <a:srgbClr val="000000"/>
                </a:solidFill>
                <a:ea typeface="ＭＳ Ｐゴシック" pitchFamily="34" charset="-128"/>
              </a:rPr>
              <a:t>NADPH</a:t>
            </a:r>
            <a:endParaRPr lang="en-US" altLang="en-US" sz="6000" b="1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466968" name="Oval 24"/>
          <p:cNvSpPr>
            <a:spLocks noChangeArrowheads="1"/>
          </p:cNvSpPr>
          <p:nvPr/>
        </p:nvSpPr>
        <p:spPr bwMode="auto">
          <a:xfrm>
            <a:off x="3333750" y="3830638"/>
            <a:ext cx="762000" cy="498475"/>
          </a:xfrm>
          <a:prstGeom prst="ellipse">
            <a:avLst/>
          </a:prstGeom>
          <a:solidFill>
            <a:srgbClr val="FFEA18"/>
          </a:solidFill>
          <a:ln w="57150">
            <a:solidFill>
              <a:srgbClr val="FF6404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en-US" sz="2000" b="1">
                <a:solidFill>
                  <a:srgbClr val="000000"/>
                </a:solidFill>
                <a:ea typeface="ＭＳ Ｐゴシック" pitchFamily="34" charset="-128"/>
              </a:rPr>
              <a:t>NADP</a:t>
            </a:r>
            <a:endParaRPr lang="en-US" altLang="en-US" sz="6000" b="1">
              <a:solidFill>
                <a:srgbClr val="CC0000"/>
              </a:solidFill>
              <a:ea typeface="ＭＳ Ｐゴシック" pitchFamily="34" charset="-128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576388" y="1346200"/>
            <a:ext cx="7491412" cy="901700"/>
            <a:chOff x="993" y="848"/>
            <a:chExt cx="4719" cy="568"/>
          </a:xfrm>
        </p:grpSpPr>
        <p:sp>
          <p:nvSpPr>
            <p:cNvPr id="14351" name="Rectangle 26"/>
            <p:cNvSpPr>
              <a:spLocks noChangeArrowheads="1"/>
            </p:cNvSpPr>
            <p:nvPr/>
          </p:nvSpPr>
          <p:spPr bwMode="auto">
            <a:xfrm>
              <a:off x="993" y="848"/>
              <a:ext cx="4719" cy="5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grpSp>
          <p:nvGrpSpPr>
            <p:cNvPr id="14352" name="Group 40"/>
            <p:cNvGrpSpPr>
              <a:grpSpLocks/>
            </p:cNvGrpSpPr>
            <p:nvPr/>
          </p:nvGrpSpPr>
          <p:grpSpPr bwMode="auto">
            <a:xfrm>
              <a:off x="1005" y="959"/>
              <a:ext cx="4679" cy="346"/>
              <a:chOff x="1005" y="938"/>
              <a:chExt cx="4679" cy="346"/>
            </a:xfrm>
          </p:grpSpPr>
          <p:sp>
            <p:nvSpPr>
              <p:cNvPr id="14353" name="Rectangle 27"/>
              <p:cNvSpPr>
                <a:spLocks noChangeArrowheads="1"/>
              </p:cNvSpPr>
              <p:nvPr/>
            </p:nvSpPr>
            <p:spPr bwMode="auto">
              <a:xfrm>
                <a:off x="1005" y="957"/>
                <a:ext cx="504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en-US" sz="2600" b="1">
                    <a:solidFill>
                      <a:srgbClr val="CC0000"/>
                    </a:solidFill>
                  </a:rPr>
                  <a:t>CO</a:t>
                </a:r>
                <a:r>
                  <a:rPr lang="en-US" altLang="en-US" sz="2600" b="1" baseline="-25000">
                    <a:solidFill>
                      <a:srgbClr val="CC0000"/>
                    </a:solidFill>
                  </a:rPr>
                  <a:t>2</a:t>
                </a:r>
              </a:p>
            </p:txBody>
          </p:sp>
          <p:sp>
            <p:nvSpPr>
              <p:cNvPr id="14354" name="Rectangle 29"/>
              <p:cNvSpPr>
                <a:spLocks noChangeArrowheads="1"/>
              </p:cNvSpPr>
              <p:nvPr/>
            </p:nvSpPr>
            <p:spPr bwMode="auto">
              <a:xfrm>
                <a:off x="3376" y="967"/>
                <a:ext cx="82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en-US" b="1">
                    <a:solidFill>
                      <a:srgbClr val="CC0000"/>
                    </a:solidFill>
                  </a:rPr>
                  <a:t>C</a:t>
                </a:r>
                <a:r>
                  <a:rPr lang="en-US" altLang="en-US" b="1" baseline="-25000">
                    <a:solidFill>
                      <a:srgbClr val="CC0000"/>
                    </a:solidFill>
                  </a:rPr>
                  <a:t>6</a:t>
                </a:r>
                <a:r>
                  <a:rPr lang="en-US" altLang="en-US" b="1">
                    <a:solidFill>
                      <a:srgbClr val="CC0000"/>
                    </a:solidFill>
                  </a:rPr>
                  <a:t>H</a:t>
                </a:r>
                <a:r>
                  <a:rPr lang="en-US" altLang="en-US" b="1" baseline="-25000">
                    <a:solidFill>
                      <a:srgbClr val="CC0000"/>
                    </a:solidFill>
                  </a:rPr>
                  <a:t>12</a:t>
                </a:r>
                <a:r>
                  <a:rPr lang="en-US" altLang="en-US" b="1">
                    <a:solidFill>
                      <a:srgbClr val="CC0000"/>
                    </a:solidFill>
                  </a:rPr>
                  <a:t>O</a:t>
                </a:r>
                <a:r>
                  <a:rPr lang="en-US" altLang="en-US" b="1" baseline="-25000">
                    <a:solidFill>
                      <a:srgbClr val="CC0000"/>
                    </a:solidFill>
                  </a:rPr>
                  <a:t>6</a:t>
                </a:r>
              </a:p>
            </p:txBody>
          </p:sp>
          <p:sp>
            <p:nvSpPr>
              <p:cNvPr id="14355" name="Rectangle 31"/>
              <p:cNvSpPr>
                <a:spLocks noChangeArrowheads="1"/>
              </p:cNvSpPr>
              <p:nvPr/>
            </p:nvSpPr>
            <p:spPr bwMode="auto">
              <a:xfrm>
                <a:off x="3066" y="938"/>
                <a:ext cx="353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en-US" sz="3000" b="1">
                    <a:solidFill>
                      <a:srgbClr val="0F116A"/>
                    </a:solidFill>
                    <a:sym typeface="Symbol" pitchFamily="18" charset="2"/>
                  </a:rPr>
                  <a:t></a:t>
                </a:r>
              </a:p>
            </p:txBody>
          </p:sp>
          <p:sp>
            <p:nvSpPr>
              <p:cNvPr id="14356" name="Rectangle 32"/>
              <p:cNvSpPr>
                <a:spLocks noChangeArrowheads="1"/>
              </p:cNvSpPr>
              <p:nvPr/>
            </p:nvSpPr>
            <p:spPr bwMode="auto">
              <a:xfrm>
                <a:off x="4831" y="957"/>
                <a:ext cx="237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en-US" sz="2600" b="1">
                    <a:solidFill>
                      <a:srgbClr val="0F116A"/>
                    </a:solidFill>
                  </a:rPr>
                  <a:t>+</a:t>
                </a:r>
              </a:p>
            </p:txBody>
          </p:sp>
          <p:sp>
            <p:nvSpPr>
              <p:cNvPr id="14357" name="Rectangle 33"/>
              <p:cNvSpPr>
                <a:spLocks noChangeArrowheads="1"/>
              </p:cNvSpPr>
              <p:nvPr/>
            </p:nvSpPr>
            <p:spPr bwMode="auto">
              <a:xfrm>
                <a:off x="1466" y="957"/>
                <a:ext cx="237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en-US" sz="2600" b="1">
                    <a:solidFill>
                      <a:srgbClr val="0F116A"/>
                    </a:solidFill>
                  </a:rPr>
                  <a:t>+</a:t>
                </a:r>
              </a:p>
            </p:txBody>
          </p:sp>
          <p:sp>
            <p:nvSpPr>
              <p:cNvPr id="14358" name="Rectangle 34"/>
              <p:cNvSpPr>
                <a:spLocks noChangeArrowheads="1"/>
              </p:cNvSpPr>
              <p:nvPr/>
            </p:nvSpPr>
            <p:spPr bwMode="auto">
              <a:xfrm>
                <a:off x="4159" y="957"/>
                <a:ext cx="237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en-US" sz="2600" b="1">
                    <a:solidFill>
                      <a:srgbClr val="0F116A"/>
                    </a:solidFill>
                  </a:rPr>
                  <a:t>+</a:t>
                </a:r>
              </a:p>
            </p:txBody>
          </p:sp>
          <p:sp>
            <p:nvSpPr>
              <p:cNvPr id="14359" name="Rectangle 35"/>
              <p:cNvSpPr>
                <a:spLocks noChangeArrowheads="1"/>
              </p:cNvSpPr>
              <p:nvPr/>
            </p:nvSpPr>
            <p:spPr bwMode="auto">
              <a:xfrm>
                <a:off x="5024" y="967"/>
                <a:ext cx="6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en-US" b="1">
                    <a:solidFill>
                      <a:srgbClr val="CC0000"/>
                    </a:solidFill>
                  </a:rPr>
                  <a:t>NADP</a:t>
                </a:r>
                <a:endParaRPr lang="en-US" altLang="en-US" b="1" baseline="-25000">
                  <a:solidFill>
                    <a:srgbClr val="CC0000"/>
                  </a:solidFill>
                </a:endParaRPr>
              </a:p>
            </p:txBody>
          </p:sp>
          <p:sp>
            <p:nvSpPr>
              <p:cNvPr id="14360" name="Rectangle 36"/>
              <p:cNvSpPr>
                <a:spLocks noChangeArrowheads="1"/>
              </p:cNvSpPr>
              <p:nvPr/>
            </p:nvSpPr>
            <p:spPr bwMode="auto">
              <a:xfrm>
                <a:off x="1660" y="967"/>
                <a:ext cx="5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en-US" b="1">
                    <a:solidFill>
                      <a:srgbClr val="CC0000"/>
                    </a:solidFill>
                  </a:rPr>
                  <a:t>ATP</a:t>
                </a:r>
                <a:endParaRPr lang="en-US" altLang="en-US" b="1" baseline="-25000">
                  <a:solidFill>
                    <a:srgbClr val="CC0000"/>
                  </a:solidFill>
                </a:endParaRPr>
              </a:p>
            </p:txBody>
          </p:sp>
          <p:sp>
            <p:nvSpPr>
              <p:cNvPr id="14361" name="Rectangle 37"/>
              <p:cNvSpPr>
                <a:spLocks noChangeArrowheads="1"/>
              </p:cNvSpPr>
              <p:nvPr/>
            </p:nvSpPr>
            <p:spPr bwMode="auto">
              <a:xfrm>
                <a:off x="2117" y="957"/>
                <a:ext cx="237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en-US" sz="2600" b="1">
                    <a:solidFill>
                      <a:srgbClr val="0F116A"/>
                    </a:solidFill>
                  </a:rPr>
                  <a:t>+</a:t>
                </a:r>
              </a:p>
            </p:txBody>
          </p:sp>
          <p:sp>
            <p:nvSpPr>
              <p:cNvPr id="14362" name="Rectangle 38"/>
              <p:cNvSpPr>
                <a:spLocks noChangeArrowheads="1"/>
              </p:cNvSpPr>
              <p:nvPr/>
            </p:nvSpPr>
            <p:spPr bwMode="auto">
              <a:xfrm>
                <a:off x="2310" y="967"/>
                <a:ext cx="7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en-US" b="1">
                    <a:solidFill>
                      <a:srgbClr val="CC0000"/>
                    </a:solidFill>
                  </a:rPr>
                  <a:t>NADPH</a:t>
                </a:r>
                <a:endParaRPr lang="en-US" altLang="en-US" b="1" baseline="-25000">
                  <a:solidFill>
                    <a:srgbClr val="CC0000"/>
                  </a:solidFill>
                </a:endParaRPr>
              </a:p>
            </p:txBody>
          </p:sp>
          <p:sp>
            <p:nvSpPr>
              <p:cNvPr id="14363" name="Rectangle 39"/>
              <p:cNvSpPr>
                <a:spLocks noChangeArrowheads="1"/>
              </p:cNvSpPr>
              <p:nvPr/>
            </p:nvSpPr>
            <p:spPr bwMode="auto">
              <a:xfrm>
                <a:off x="4353" y="967"/>
                <a:ext cx="5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en-US" b="1">
                    <a:solidFill>
                      <a:srgbClr val="CC0000"/>
                    </a:solidFill>
                  </a:rPr>
                  <a:t>ADP</a:t>
                </a:r>
                <a:endParaRPr lang="en-US" altLang="en-US" b="1" baseline="-25000">
                  <a:solidFill>
                    <a:srgbClr val="CC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900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69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69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6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6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6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69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69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9" grpId="0" build="p" autoUpdateAnimBg="0"/>
      <p:bldP spid="466950" grpId="0" build="p" autoUpdateAnimBg="0"/>
      <p:bldP spid="466962" grpId="0" animBg="1" autoUpdateAnimBg="0"/>
      <p:bldP spid="466963" grpId="0" build="p" autoUpdateAnimBg="0"/>
      <p:bldP spid="466965" grpId="0" animBg="1" autoUpdateAnimBg="0"/>
      <p:bldP spid="466967" grpId="0" animBg="1" autoUpdateAnimBg="0"/>
      <p:bldP spid="466968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4587240"/>
          </a:xfrm>
        </p:spPr>
        <p:txBody>
          <a:bodyPr/>
          <a:lstStyle/>
          <a:p>
            <a:r>
              <a:rPr lang="en-US" sz="4800" dirty="0" smtClean="0"/>
              <a:t>Handout diagram of the chloroplast.</a:t>
            </a:r>
            <a:br>
              <a:rPr lang="en-US" sz="4800" dirty="0" smtClean="0"/>
            </a:br>
            <a:r>
              <a:rPr lang="en-US" sz="4800" dirty="0" smtClean="0"/>
              <a:t>Let’s put both cycles all together.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9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24840"/>
          </a:xfrm>
        </p:spPr>
        <p:txBody>
          <a:bodyPr/>
          <a:lstStyle/>
          <a:p>
            <a:r>
              <a:rPr lang="en-US" dirty="0" smtClean="0"/>
              <a:t>Dichotomous Keys	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9406" y="1084997"/>
            <a:ext cx="7848600" cy="58169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What are they used for? Write down your response </a:t>
            </a:r>
          </a:p>
          <a:p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They are used to identify organism with shared characteristics.  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asks a series of questions, 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narrows </a:t>
            </a:r>
            <a:r>
              <a:rPr lang="en-US" sz="2800" dirty="0"/>
              <a:t>down the set of </a:t>
            </a:r>
            <a:r>
              <a:rPr lang="en-US" sz="2800" dirty="0" smtClean="0"/>
              <a:t>organisms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Genus species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Summarize the information and answer the questions….should only take a 2-3 minutes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8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Putting it all together</a:t>
            </a:r>
          </a:p>
        </p:txBody>
      </p:sp>
      <p:pic>
        <p:nvPicPr>
          <p:cNvPr id="15363" name="Picture 3" descr="10_05PhotosynthOverview_3_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43025"/>
            <a:ext cx="63246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Freeform 6"/>
          <p:cNvSpPr>
            <a:spLocks/>
          </p:cNvSpPr>
          <p:nvPr/>
        </p:nvSpPr>
        <p:spPr bwMode="auto">
          <a:xfrm>
            <a:off x="3200400" y="4686300"/>
            <a:ext cx="1042988" cy="990600"/>
          </a:xfrm>
          <a:custGeom>
            <a:avLst/>
            <a:gdLst>
              <a:gd name="T0" fmla="*/ 2147483647 w 657"/>
              <a:gd name="T1" fmla="*/ 0 h 624"/>
              <a:gd name="T2" fmla="*/ 0 w 657"/>
              <a:gd name="T3" fmla="*/ 2147483647 h 624"/>
              <a:gd name="T4" fmla="*/ 2147483647 w 657"/>
              <a:gd name="T5" fmla="*/ 2147483647 h 624"/>
              <a:gd name="T6" fmla="*/ 2147483647 w 657"/>
              <a:gd name="T7" fmla="*/ 2147483647 h 624"/>
              <a:gd name="T8" fmla="*/ 2147483647 w 657"/>
              <a:gd name="T9" fmla="*/ 0 h 624"/>
              <a:gd name="T10" fmla="*/ 2147483647 w 657"/>
              <a:gd name="T11" fmla="*/ 2147483647 h 6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7"/>
              <a:gd name="T19" fmla="*/ 0 h 624"/>
              <a:gd name="T20" fmla="*/ 657 w 657"/>
              <a:gd name="T21" fmla="*/ 624 h 6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7" h="624">
                <a:moveTo>
                  <a:pt x="144" y="0"/>
                </a:moveTo>
                <a:lnTo>
                  <a:pt x="0" y="624"/>
                </a:lnTo>
                <a:lnTo>
                  <a:pt x="624" y="576"/>
                </a:lnTo>
                <a:cubicBezTo>
                  <a:pt x="526" y="139"/>
                  <a:pt x="657" y="213"/>
                  <a:pt x="515" y="137"/>
                </a:cubicBezTo>
                <a:lnTo>
                  <a:pt x="240" y="0"/>
                </a:lnTo>
                <a:lnTo>
                  <a:pt x="96" y="48"/>
                </a:lnTo>
              </a:path>
            </a:pathLst>
          </a:custGeom>
          <a:solidFill>
            <a:srgbClr val="E7E7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Oval 8"/>
          <p:cNvSpPr>
            <a:spLocks noChangeArrowheads="1"/>
          </p:cNvSpPr>
          <p:nvPr/>
        </p:nvSpPr>
        <p:spPr bwMode="auto">
          <a:xfrm>
            <a:off x="3733800" y="4062413"/>
            <a:ext cx="228600" cy="228600"/>
          </a:xfrm>
          <a:prstGeom prst="ellipse">
            <a:avLst/>
          </a:prstGeom>
          <a:solidFill>
            <a:srgbClr val="E7E7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108200" y="1371600"/>
            <a:ext cx="6934200" cy="914400"/>
            <a:chOff x="1328" y="864"/>
            <a:chExt cx="4368" cy="576"/>
          </a:xfrm>
        </p:grpSpPr>
        <p:sp>
          <p:nvSpPr>
            <p:cNvPr id="15382" name="Rectangle 14"/>
            <p:cNvSpPr>
              <a:spLocks noChangeArrowheads="1"/>
            </p:cNvSpPr>
            <p:nvPr/>
          </p:nvSpPr>
          <p:spPr bwMode="auto">
            <a:xfrm>
              <a:off x="1328" y="864"/>
              <a:ext cx="4368" cy="5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grpSp>
          <p:nvGrpSpPr>
            <p:cNvPr id="15383" name="Group 39"/>
            <p:cNvGrpSpPr>
              <a:grpSpLocks/>
            </p:cNvGrpSpPr>
            <p:nvPr/>
          </p:nvGrpSpPr>
          <p:grpSpPr bwMode="auto">
            <a:xfrm>
              <a:off x="1438" y="923"/>
              <a:ext cx="4141" cy="458"/>
              <a:chOff x="1438" y="923"/>
              <a:chExt cx="4141" cy="458"/>
            </a:xfrm>
          </p:grpSpPr>
          <p:sp>
            <p:nvSpPr>
              <p:cNvPr id="15384" name="Rectangle 16"/>
              <p:cNvSpPr>
                <a:spLocks noChangeArrowheads="1"/>
              </p:cNvSpPr>
              <p:nvPr/>
            </p:nvSpPr>
            <p:spPr bwMode="auto">
              <a:xfrm>
                <a:off x="1438" y="998"/>
                <a:ext cx="504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en-US" sz="2600" b="1">
                    <a:solidFill>
                      <a:srgbClr val="CC0000"/>
                    </a:solidFill>
                  </a:rPr>
                  <a:t>CO</a:t>
                </a:r>
                <a:r>
                  <a:rPr lang="en-US" altLang="en-US" sz="2600" b="1" baseline="-25000">
                    <a:solidFill>
                      <a:srgbClr val="CC0000"/>
                    </a:solidFill>
                  </a:rPr>
                  <a:t>2</a:t>
                </a:r>
              </a:p>
            </p:txBody>
          </p:sp>
          <p:sp>
            <p:nvSpPr>
              <p:cNvPr id="15385" name="Rectangle 17"/>
              <p:cNvSpPr>
                <a:spLocks noChangeArrowheads="1"/>
              </p:cNvSpPr>
              <p:nvPr/>
            </p:nvSpPr>
            <p:spPr bwMode="auto">
              <a:xfrm>
                <a:off x="2201" y="998"/>
                <a:ext cx="504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en-US" sz="2600" b="1">
                    <a:solidFill>
                      <a:srgbClr val="CC0000"/>
                    </a:solidFill>
                  </a:rPr>
                  <a:t>H</a:t>
                </a:r>
                <a:r>
                  <a:rPr lang="en-US" altLang="en-US" sz="2600" b="1" baseline="-25000">
                    <a:solidFill>
                      <a:srgbClr val="CC0000"/>
                    </a:solidFill>
                  </a:rPr>
                  <a:t>2</a:t>
                </a:r>
                <a:r>
                  <a:rPr lang="en-US" altLang="en-US" sz="2600" b="1">
                    <a:solidFill>
                      <a:srgbClr val="CC0000"/>
                    </a:solidFill>
                  </a:rPr>
                  <a:t>O</a:t>
                </a:r>
                <a:endParaRPr lang="en-US" altLang="en-US" sz="2600" b="1" baseline="-25000">
                  <a:solidFill>
                    <a:srgbClr val="CC0000"/>
                  </a:solidFill>
                </a:endParaRPr>
              </a:p>
            </p:txBody>
          </p:sp>
          <p:sp>
            <p:nvSpPr>
              <p:cNvPr id="15386" name="Rectangle 18"/>
              <p:cNvSpPr>
                <a:spLocks noChangeArrowheads="1"/>
              </p:cNvSpPr>
              <p:nvPr/>
            </p:nvSpPr>
            <p:spPr bwMode="auto">
              <a:xfrm>
                <a:off x="4139" y="1008"/>
                <a:ext cx="82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en-US" b="1">
                    <a:solidFill>
                      <a:srgbClr val="CC0000"/>
                    </a:solidFill>
                  </a:rPr>
                  <a:t>C</a:t>
                </a:r>
                <a:r>
                  <a:rPr lang="en-US" altLang="en-US" b="1" baseline="-25000">
                    <a:solidFill>
                      <a:srgbClr val="CC0000"/>
                    </a:solidFill>
                  </a:rPr>
                  <a:t>6</a:t>
                </a:r>
                <a:r>
                  <a:rPr lang="en-US" altLang="en-US" b="1">
                    <a:solidFill>
                      <a:srgbClr val="CC0000"/>
                    </a:solidFill>
                  </a:rPr>
                  <a:t>H</a:t>
                </a:r>
                <a:r>
                  <a:rPr lang="en-US" altLang="en-US" b="1" baseline="-25000">
                    <a:solidFill>
                      <a:srgbClr val="CC0000"/>
                    </a:solidFill>
                  </a:rPr>
                  <a:t>12</a:t>
                </a:r>
                <a:r>
                  <a:rPr lang="en-US" altLang="en-US" b="1">
                    <a:solidFill>
                      <a:srgbClr val="CC0000"/>
                    </a:solidFill>
                  </a:rPr>
                  <a:t>O</a:t>
                </a:r>
                <a:r>
                  <a:rPr lang="en-US" altLang="en-US" b="1" baseline="-25000">
                    <a:solidFill>
                      <a:srgbClr val="CC0000"/>
                    </a:solidFill>
                  </a:rPr>
                  <a:t>6</a:t>
                </a:r>
              </a:p>
            </p:txBody>
          </p:sp>
          <p:sp>
            <p:nvSpPr>
              <p:cNvPr id="15387" name="Rectangle 19"/>
              <p:cNvSpPr>
                <a:spLocks noChangeArrowheads="1"/>
              </p:cNvSpPr>
              <p:nvPr/>
            </p:nvSpPr>
            <p:spPr bwMode="auto">
              <a:xfrm>
                <a:off x="5226" y="998"/>
                <a:ext cx="353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en-US" sz="2600" b="1">
                    <a:solidFill>
                      <a:srgbClr val="CC0000"/>
                    </a:solidFill>
                  </a:rPr>
                  <a:t>O</a:t>
                </a:r>
                <a:r>
                  <a:rPr lang="en-US" altLang="en-US" sz="2600" b="1" baseline="-25000">
                    <a:solidFill>
                      <a:srgbClr val="CC0000"/>
                    </a:solidFill>
                  </a:rPr>
                  <a:t>2</a:t>
                </a:r>
              </a:p>
            </p:txBody>
          </p:sp>
          <p:sp>
            <p:nvSpPr>
              <p:cNvPr id="15388" name="Rectangle 20"/>
              <p:cNvSpPr>
                <a:spLocks noChangeArrowheads="1"/>
              </p:cNvSpPr>
              <p:nvPr/>
            </p:nvSpPr>
            <p:spPr bwMode="auto">
              <a:xfrm>
                <a:off x="2965" y="923"/>
                <a:ext cx="798" cy="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en-US" sz="2600" b="1">
                    <a:solidFill>
                      <a:srgbClr val="CC0000"/>
                    </a:solidFill>
                  </a:rPr>
                  <a:t>light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600" b="1">
                    <a:solidFill>
                      <a:srgbClr val="CC0000"/>
                    </a:solidFill>
                  </a:rPr>
                  <a:t>energy</a:t>
                </a:r>
              </a:p>
            </p:txBody>
          </p:sp>
          <p:sp>
            <p:nvSpPr>
              <p:cNvPr id="15389" name="Rectangle 21"/>
              <p:cNvSpPr>
                <a:spLocks noChangeArrowheads="1"/>
              </p:cNvSpPr>
              <p:nvPr/>
            </p:nvSpPr>
            <p:spPr bwMode="auto">
              <a:xfrm>
                <a:off x="3774" y="979"/>
                <a:ext cx="353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en-US" sz="3000" b="1">
                    <a:solidFill>
                      <a:srgbClr val="0F116A"/>
                    </a:solidFill>
                    <a:sym typeface="Symbol" pitchFamily="18" charset="2"/>
                  </a:rPr>
                  <a:t></a:t>
                </a:r>
              </a:p>
            </p:txBody>
          </p:sp>
          <p:sp>
            <p:nvSpPr>
              <p:cNvPr id="15390" name="Rectangle 22"/>
              <p:cNvSpPr>
                <a:spLocks noChangeArrowheads="1"/>
              </p:cNvSpPr>
              <p:nvPr/>
            </p:nvSpPr>
            <p:spPr bwMode="auto">
              <a:xfrm>
                <a:off x="1953" y="998"/>
                <a:ext cx="237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en-US" sz="2600" b="1">
                    <a:solidFill>
                      <a:srgbClr val="0F116A"/>
                    </a:solidFill>
                  </a:rPr>
                  <a:t>+</a:t>
                </a:r>
              </a:p>
            </p:txBody>
          </p:sp>
          <p:sp>
            <p:nvSpPr>
              <p:cNvPr id="15391" name="Rectangle 23"/>
              <p:cNvSpPr>
                <a:spLocks noChangeArrowheads="1"/>
              </p:cNvSpPr>
              <p:nvPr/>
            </p:nvSpPr>
            <p:spPr bwMode="auto">
              <a:xfrm>
                <a:off x="4977" y="998"/>
                <a:ext cx="237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en-US" sz="2600" b="1">
                    <a:solidFill>
                      <a:srgbClr val="0F116A"/>
                    </a:solidFill>
                  </a:rPr>
                  <a:t>+</a:t>
                </a:r>
              </a:p>
            </p:txBody>
          </p:sp>
          <p:sp>
            <p:nvSpPr>
              <p:cNvPr id="15392" name="Rectangle 24"/>
              <p:cNvSpPr>
                <a:spLocks noChangeArrowheads="1"/>
              </p:cNvSpPr>
              <p:nvPr/>
            </p:nvSpPr>
            <p:spPr bwMode="auto">
              <a:xfrm>
                <a:off x="2717" y="998"/>
                <a:ext cx="237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en-US" sz="2600" b="1" dirty="0">
                    <a:solidFill>
                      <a:srgbClr val="0F116A"/>
                    </a:solidFill>
                  </a:rPr>
                  <a:t>+</a:t>
                </a:r>
              </a:p>
            </p:txBody>
          </p:sp>
        </p:grpSp>
      </p:grpSp>
      <p:sp>
        <p:nvSpPr>
          <p:cNvPr id="15367" name="Rectangle 25"/>
          <p:cNvSpPr>
            <a:spLocks noChangeArrowheads="1"/>
          </p:cNvSpPr>
          <p:nvPr/>
        </p:nvSpPr>
        <p:spPr bwMode="auto">
          <a:xfrm>
            <a:off x="4343400" y="3978275"/>
            <a:ext cx="12763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800" b="1">
                <a:solidFill>
                  <a:srgbClr val="0F116A"/>
                </a:solidFill>
              </a:rPr>
              <a:t>Sugar</a:t>
            </a:r>
            <a:br>
              <a:rPr lang="en-US" altLang="en-US" sz="1800" b="1">
                <a:solidFill>
                  <a:srgbClr val="0F116A"/>
                </a:solidFill>
              </a:rPr>
            </a:br>
            <a:r>
              <a:rPr lang="en-US" altLang="en-US" sz="1800" b="1">
                <a:solidFill>
                  <a:srgbClr val="0F116A"/>
                </a:solidFill>
              </a:rPr>
              <a:t>Building</a:t>
            </a:r>
          </a:p>
          <a:p>
            <a:r>
              <a:rPr lang="en-US" altLang="en-US" sz="1800" b="1">
                <a:solidFill>
                  <a:srgbClr val="0F116A"/>
                </a:solidFill>
              </a:rPr>
              <a:t>Reactions</a:t>
            </a:r>
          </a:p>
        </p:txBody>
      </p:sp>
      <p:sp>
        <p:nvSpPr>
          <p:cNvPr id="15368" name="Rectangle 26"/>
          <p:cNvSpPr>
            <a:spLocks noChangeArrowheads="1"/>
          </p:cNvSpPr>
          <p:nvPr/>
        </p:nvSpPr>
        <p:spPr bwMode="auto">
          <a:xfrm>
            <a:off x="2216150" y="4011613"/>
            <a:ext cx="12763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800" b="1">
                <a:solidFill>
                  <a:srgbClr val="0F116A"/>
                </a:solidFill>
              </a:rPr>
              <a:t>Energy </a:t>
            </a:r>
            <a:br>
              <a:rPr lang="en-US" altLang="en-US" sz="1800" b="1">
                <a:solidFill>
                  <a:srgbClr val="0F116A"/>
                </a:solidFill>
              </a:rPr>
            </a:br>
            <a:r>
              <a:rPr lang="en-US" altLang="en-US" sz="1800" b="1">
                <a:solidFill>
                  <a:srgbClr val="0F116A"/>
                </a:solidFill>
              </a:rPr>
              <a:t>Building</a:t>
            </a:r>
          </a:p>
          <a:p>
            <a:r>
              <a:rPr lang="en-US" altLang="en-US" sz="1800" b="1">
                <a:solidFill>
                  <a:srgbClr val="0F116A"/>
                </a:solidFill>
              </a:rPr>
              <a:t>Reactions</a:t>
            </a:r>
          </a:p>
        </p:txBody>
      </p:sp>
      <p:sp>
        <p:nvSpPr>
          <p:cNvPr id="467995" name="Rectangle 27"/>
          <p:cNvSpPr>
            <a:spLocks noChangeArrowheads="1"/>
          </p:cNvSpPr>
          <p:nvPr/>
        </p:nvSpPr>
        <p:spPr bwMode="auto">
          <a:xfrm>
            <a:off x="5815013" y="2438400"/>
            <a:ext cx="3511550" cy="19208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l">
              <a:buClr>
                <a:srgbClr val="000080"/>
              </a:buClr>
              <a:buFont typeface="Wingdings" pitchFamily="2" charset="2"/>
              <a:buNone/>
            </a:pPr>
            <a:r>
              <a:rPr lang="en-US" altLang="en-US" sz="3000" b="1" u="sng">
                <a:solidFill>
                  <a:srgbClr val="008000"/>
                </a:solidFill>
              </a:rPr>
              <a:t>Plants make both:</a:t>
            </a:r>
            <a:endParaRPr lang="en-US" altLang="en-US" sz="3000" b="1" u="sng">
              <a:solidFill>
                <a:srgbClr val="CC0000"/>
              </a:solidFill>
            </a:endParaRPr>
          </a:p>
          <a:p>
            <a:pPr marL="341313" lvl="1" indent="-227013" algn="l">
              <a:buClr>
                <a:srgbClr val="000080"/>
              </a:buClr>
              <a:buFont typeface="Wingdings" pitchFamily="2" charset="2"/>
              <a:buChar char="§"/>
            </a:pPr>
            <a:r>
              <a:rPr lang="en-US" altLang="en-US" sz="3000" b="1" u="sng">
                <a:solidFill>
                  <a:srgbClr val="CC0000"/>
                </a:solidFill>
              </a:rPr>
              <a:t>energy</a:t>
            </a:r>
          </a:p>
          <a:p>
            <a:pPr marL="635000" lvl="2" indent="-179388" algn="l">
              <a:buClr>
                <a:srgbClr val="000080"/>
              </a:buClr>
              <a:buFont typeface="Wingdings" pitchFamily="2" charset="2"/>
              <a:buChar char="§"/>
            </a:pPr>
            <a:r>
              <a:rPr lang="en-US" altLang="en-US" sz="3000" b="1" u="sng">
                <a:solidFill>
                  <a:srgbClr val="CC0000"/>
                </a:solidFill>
              </a:rPr>
              <a:t>ATP &amp; NADPH</a:t>
            </a:r>
          </a:p>
          <a:p>
            <a:pPr marL="341313" lvl="1" indent="-227013" algn="l">
              <a:buClr>
                <a:srgbClr val="000080"/>
              </a:buClr>
              <a:buFont typeface="Wingdings" pitchFamily="2" charset="2"/>
              <a:buChar char="§"/>
            </a:pPr>
            <a:r>
              <a:rPr lang="en-US" altLang="en-US" sz="3000" b="1" u="sng">
                <a:solidFill>
                  <a:srgbClr val="CC0000"/>
                </a:solidFill>
              </a:rPr>
              <a:t>sugars</a:t>
            </a:r>
            <a:endParaRPr lang="en-US" altLang="en-US" sz="3000" b="1" u="sng">
              <a:solidFill>
                <a:srgbClr val="0F116A"/>
              </a:solidFill>
            </a:endParaRP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74675" y="2514600"/>
            <a:ext cx="1352550" cy="946150"/>
            <a:chOff x="607" y="1714"/>
            <a:chExt cx="852" cy="596"/>
          </a:xfrm>
        </p:grpSpPr>
        <p:sp>
          <p:nvSpPr>
            <p:cNvPr id="15380" name="AutoShape 29"/>
            <p:cNvSpPr>
              <a:spLocks noChangeArrowheads="1"/>
            </p:cNvSpPr>
            <p:nvPr/>
          </p:nvSpPr>
          <p:spPr bwMode="auto">
            <a:xfrm>
              <a:off x="607" y="1714"/>
              <a:ext cx="852" cy="596"/>
            </a:xfrm>
            <a:prstGeom prst="star16">
              <a:avLst>
                <a:gd name="adj" fmla="val 37500"/>
              </a:avLst>
            </a:prstGeom>
            <a:solidFill>
              <a:srgbClr val="FFEA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381" name="Rectangle 30"/>
            <p:cNvSpPr>
              <a:spLocks noChangeArrowheads="1"/>
            </p:cNvSpPr>
            <p:nvPr/>
          </p:nvSpPr>
          <p:spPr bwMode="auto">
            <a:xfrm>
              <a:off x="668" y="1872"/>
              <a:ext cx="6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1800" b="1">
                  <a:solidFill>
                    <a:srgbClr val="0F116A"/>
                  </a:solidFill>
                </a:rPr>
                <a:t>sunlight</a:t>
              </a:r>
            </a:p>
          </p:txBody>
        </p:sp>
      </p:grpSp>
      <p:sp>
        <p:nvSpPr>
          <p:cNvPr id="467999" name="Rectangle 31"/>
          <p:cNvSpPr>
            <a:spLocks noChangeArrowheads="1"/>
          </p:cNvSpPr>
          <p:nvPr/>
        </p:nvSpPr>
        <p:spPr bwMode="auto">
          <a:xfrm>
            <a:off x="2574925" y="6388100"/>
            <a:ext cx="446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800" b="1">
                <a:solidFill>
                  <a:schemeClr val="bg1"/>
                </a:solidFill>
              </a:rPr>
              <a:t>O</a:t>
            </a:r>
            <a:r>
              <a:rPr lang="en-US" altLang="en-US" sz="1800" b="1" baseline="-25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68000" name="Rectangle 32"/>
          <p:cNvSpPr>
            <a:spLocks noChangeArrowheads="1"/>
          </p:cNvSpPr>
          <p:nvPr/>
        </p:nvSpPr>
        <p:spPr bwMode="auto">
          <a:xfrm>
            <a:off x="2509838" y="2443163"/>
            <a:ext cx="6111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800" b="1">
                <a:solidFill>
                  <a:srgbClr val="0F116A"/>
                </a:solidFill>
              </a:rPr>
              <a:t>H</a:t>
            </a:r>
            <a:r>
              <a:rPr lang="en-US" altLang="en-US" sz="1800" b="1" baseline="-25000">
                <a:solidFill>
                  <a:srgbClr val="0F116A"/>
                </a:solidFill>
              </a:rPr>
              <a:t>2</a:t>
            </a:r>
            <a:r>
              <a:rPr lang="en-US" altLang="en-US" sz="1800" b="1">
                <a:solidFill>
                  <a:srgbClr val="0F116A"/>
                </a:solidFill>
              </a:rPr>
              <a:t>O</a:t>
            </a:r>
          </a:p>
        </p:txBody>
      </p:sp>
      <p:sp>
        <p:nvSpPr>
          <p:cNvPr id="468001" name="Rectangle 33"/>
          <p:cNvSpPr>
            <a:spLocks noChangeArrowheads="1"/>
          </p:cNvSpPr>
          <p:nvPr/>
        </p:nvSpPr>
        <p:spPr bwMode="auto">
          <a:xfrm>
            <a:off x="4475163" y="6216650"/>
            <a:ext cx="1031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800" b="1">
                <a:solidFill>
                  <a:srgbClr val="0F116A"/>
                </a:solidFill>
              </a:rPr>
              <a:t>sugars</a:t>
            </a:r>
          </a:p>
          <a:p>
            <a:r>
              <a:rPr lang="en-US" altLang="en-US" sz="1800" b="1">
                <a:solidFill>
                  <a:srgbClr val="0F116A"/>
                </a:solidFill>
              </a:rPr>
              <a:t>C</a:t>
            </a:r>
            <a:r>
              <a:rPr lang="en-US" altLang="en-US" sz="1800" b="1" baseline="-25000">
                <a:solidFill>
                  <a:srgbClr val="0F116A"/>
                </a:solidFill>
              </a:rPr>
              <a:t>6</a:t>
            </a:r>
            <a:r>
              <a:rPr lang="en-US" altLang="en-US" sz="1800" b="1">
                <a:solidFill>
                  <a:srgbClr val="0F116A"/>
                </a:solidFill>
              </a:rPr>
              <a:t>H</a:t>
            </a:r>
            <a:r>
              <a:rPr lang="en-US" altLang="en-US" sz="1800" b="1" baseline="-25000">
                <a:solidFill>
                  <a:srgbClr val="0F116A"/>
                </a:solidFill>
              </a:rPr>
              <a:t>12</a:t>
            </a:r>
            <a:r>
              <a:rPr lang="en-US" altLang="en-US" sz="1800" b="1">
                <a:solidFill>
                  <a:srgbClr val="0F116A"/>
                </a:solidFill>
              </a:rPr>
              <a:t>O</a:t>
            </a:r>
            <a:r>
              <a:rPr lang="en-US" altLang="en-US" sz="1800" b="1" baseline="-25000">
                <a:solidFill>
                  <a:srgbClr val="0F116A"/>
                </a:solidFill>
              </a:rPr>
              <a:t>6</a:t>
            </a:r>
          </a:p>
        </p:txBody>
      </p:sp>
      <p:sp>
        <p:nvSpPr>
          <p:cNvPr id="468002" name="Rectangle 34"/>
          <p:cNvSpPr>
            <a:spLocks noChangeArrowheads="1"/>
          </p:cNvSpPr>
          <p:nvPr/>
        </p:nvSpPr>
        <p:spPr bwMode="auto">
          <a:xfrm>
            <a:off x="4708525" y="2452688"/>
            <a:ext cx="611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800" b="1">
                <a:solidFill>
                  <a:schemeClr val="bg1"/>
                </a:solidFill>
              </a:rPr>
              <a:t>CO</a:t>
            </a:r>
            <a:r>
              <a:rPr lang="en-US" altLang="en-US" sz="1800" b="1" baseline="-25000">
                <a:solidFill>
                  <a:srgbClr val="0F116A"/>
                </a:solidFill>
              </a:rPr>
              <a:t>2</a:t>
            </a:r>
            <a:endParaRPr lang="en-US" altLang="en-US" sz="1800" b="1" baseline="-25000">
              <a:solidFill>
                <a:schemeClr val="bg1"/>
              </a:solidFill>
            </a:endParaRPr>
          </a:p>
        </p:txBody>
      </p:sp>
      <p:sp>
        <p:nvSpPr>
          <p:cNvPr id="468003" name="Oval 35"/>
          <p:cNvSpPr>
            <a:spLocks noChangeArrowheads="1"/>
          </p:cNvSpPr>
          <p:nvPr/>
        </p:nvSpPr>
        <p:spPr bwMode="auto">
          <a:xfrm>
            <a:off x="3413125" y="3319463"/>
            <a:ext cx="685800" cy="450850"/>
          </a:xfrm>
          <a:prstGeom prst="ellipse">
            <a:avLst/>
          </a:prstGeom>
          <a:solidFill>
            <a:srgbClr val="FFCC00"/>
          </a:solidFill>
          <a:ln w="57150">
            <a:solidFill>
              <a:srgbClr val="FF6404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en-US" sz="1800" b="1">
                <a:solidFill>
                  <a:srgbClr val="660000"/>
                </a:solidFill>
              </a:rPr>
              <a:t>ADP</a:t>
            </a:r>
            <a:endParaRPr lang="en-US" altLang="en-US" sz="4800" b="1">
              <a:solidFill>
                <a:schemeClr val="tx2"/>
              </a:solidFill>
            </a:endParaRPr>
          </a:p>
        </p:txBody>
      </p:sp>
      <p:sp>
        <p:nvSpPr>
          <p:cNvPr id="468004" name="AutoShape 36"/>
          <p:cNvSpPr>
            <a:spLocks noChangeArrowheads="1"/>
          </p:cNvSpPr>
          <p:nvPr/>
        </p:nvSpPr>
        <p:spPr bwMode="auto">
          <a:xfrm>
            <a:off x="3336925" y="5346700"/>
            <a:ext cx="762000" cy="498475"/>
          </a:xfrm>
          <a:prstGeom prst="irregularSeal1">
            <a:avLst/>
          </a:prstGeom>
          <a:solidFill>
            <a:srgbClr val="CC0000"/>
          </a:solidFill>
          <a:ln w="57150">
            <a:solidFill>
              <a:srgbClr val="FF6404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en-US" b="1">
                <a:solidFill>
                  <a:srgbClr val="FFEA18"/>
                </a:solidFill>
                <a:ea typeface="ＭＳ Ｐゴシック" pitchFamily="34" charset="-128"/>
              </a:rPr>
              <a:t>ATP</a:t>
            </a:r>
            <a:endParaRPr lang="en-US" altLang="en-US" sz="6000" b="1">
              <a:solidFill>
                <a:schemeClr val="tx2"/>
              </a:solidFill>
              <a:ea typeface="ＭＳ Ｐゴシック" pitchFamily="34" charset="-128"/>
            </a:endParaRPr>
          </a:p>
        </p:txBody>
      </p:sp>
      <p:sp>
        <p:nvSpPr>
          <p:cNvPr id="468005" name="Oval 37"/>
          <p:cNvSpPr>
            <a:spLocks noChangeArrowheads="1"/>
          </p:cNvSpPr>
          <p:nvPr/>
        </p:nvSpPr>
        <p:spPr bwMode="auto">
          <a:xfrm>
            <a:off x="3336925" y="4784725"/>
            <a:ext cx="762000" cy="498475"/>
          </a:xfrm>
          <a:prstGeom prst="ellipse">
            <a:avLst/>
          </a:prstGeom>
          <a:solidFill>
            <a:srgbClr val="FFEA18"/>
          </a:solidFill>
          <a:ln w="57150">
            <a:solidFill>
              <a:srgbClr val="FF6404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en-US" sz="2000" b="1">
                <a:solidFill>
                  <a:srgbClr val="000000"/>
                </a:solidFill>
                <a:ea typeface="ＭＳ Ｐゴシック" pitchFamily="34" charset="-128"/>
              </a:rPr>
              <a:t>NADPH</a:t>
            </a:r>
            <a:endParaRPr lang="en-US" altLang="en-US" sz="6000" b="1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468006" name="Oval 38"/>
          <p:cNvSpPr>
            <a:spLocks noChangeArrowheads="1"/>
          </p:cNvSpPr>
          <p:nvPr/>
        </p:nvSpPr>
        <p:spPr bwMode="auto">
          <a:xfrm>
            <a:off x="3387725" y="3906838"/>
            <a:ext cx="762000" cy="498475"/>
          </a:xfrm>
          <a:prstGeom prst="ellipse">
            <a:avLst/>
          </a:prstGeom>
          <a:solidFill>
            <a:srgbClr val="FFEA18"/>
          </a:solidFill>
          <a:ln w="57150">
            <a:solidFill>
              <a:srgbClr val="FF6404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en-US" sz="2000" b="1">
                <a:solidFill>
                  <a:srgbClr val="000000"/>
                </a:solidFill>
                <a:ea typeface="ＭＳ Ｐゴシック" pitchFamily="34" charset="-128"/>
              </a:rPr>
              <a:t>NADP</a:t>
            </a:r>
            <a:endParaRPr lang="en-US" altLang="en-US" sz="6000" b="1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468009" name="Freeform 41"/>
          <p:cNvSpPr>
            <a:spLocks/>
          </p:cNvSpPr>
          <p:nvPr/>
        </p:nvSpPr>
        <p:spPr bwMode="auto">
          <a:xfrm rot="2006873" flipH="1" flipV="1">
            <a:off x="1651000" y="6165850"/>
            <a:ext cx="1030288" cy="336550"/>
          </a:xfrm>
          <a:custGeom>
            <a:avLst/>
            <a:gdLst>
              <a:gd name="T0" fmla="*/ 0 w 639"/>
              <a:gd name="T1" fmla="*/ 2147483647 h 244"/>
              <a:gd name="T2" fmla="*/ 2147483647 w 639"/>
              <a:gd name="T3" fmla="*/ 2147483647 h 244"/>
              <a:gd name="T4" fmla="*/ 2147483647 w 639"/>
              <a:gd name="T5" fmla="*/ 2147483647 h 244"/>
              <a:gd name="T6" fmla="*/ 2147483647 w 639"/>
              <a:gd name="T7" fmla="*/ 2147483647 h 244"/>
              <a:gd name="T8" fmla="*/ 2147483647 w 639"/>
              <a:gd name="T9" fmla="*/ 0 h 244"/>
              <a:gd name="T10" fmla="*/ 2147483647 w 639"/>
              <a:gd name="T11" fmla="*/ 2147483647 h 2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9"/>
              <a:gd name="T19" fmla="*/ 0 h 244"/>
              <a:gd name="T20" fmla="*/ 639 w 639"/>
              <a:gd name="T21" fmla="*/ 244 h 2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9" h="244">
                <a:moveTo>
                  <a:pt x="0" y="192"/>
                </a:moveTo>
                <a:lnTo>
                  <a:pt x="192" y="244"/>
                </a:lnTo>
                <a:lnTo>
                  <a:pt x="192" y="96"/>
                </a:lnTo>
                <a:lnTo>
                  <a:pt x="336" y="134"/>
                </a:lnTo>
                <a:lnTo>
                  <a:pt x="336" y="0"/>
                </a:lnTo>
                <a:cubicBezTo>
                  <a:pt x="596" y="69"/>
                  <a:pt x="493" y="54"/>
                  <a:pt x="639" y="71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3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8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80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7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680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8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68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8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80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80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7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7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7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7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7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7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67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7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95" grpId="0" build="p" autoUpdateAnimBg="0"/>
      <p:bldP spid="467999" grpId="0" build="p" autoUpdateAnimBg="0"/>
      <p:bldP spid="468000" grpId="0" build="p" autoUpdateAnimBg="0"/>
      <p:bldP spid="468001" grpId="0" build="p" autoUpdateAnimBg="0"/>
      <p:bldP spid="468002" grpId="0" build="p" autoUpdateAnimBg="0"/>
      <p:bldP spid="468003" grpId="0" animBg="1" autoUpdateAnimBg="0"/>
      <p:bldP spid="468004" grpId="0" animBg="1" autoUpdateAnimBg="0"/>
      <p:bldP spid="468005" grpId="0" animBg="1" autoUpdateAnimBg="0"/>
      <p:bldP spid="468006" grpId="0" animBg="1" autoUpdateAnimBg="0"/>
      <p:bldP spid="46800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2960" y="365760"/>
            <a:ext cx="7520940" cy="64922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Handout diagram of the leaf structure.</a:t>
            </a:r>
            <a:br>
              <a:rPr lang="en-US" sz="3600" dirty="0" smtClean="0"/>
            </a:br>
            <a:r>
              <a:rPr lang="en-US" sz="3600" dirty="0" smtClean="0"/>
              <a:t>Label(write the name of the structure by the letter) and </a:t>
            </a:r>
            <a:r>
              <a:rPr lang="en-US" sz="3600" dirty="0" smtClean="0">
                <a:solidFill>
                  <a:srgbClr val="FF0000"/>
                </a:solidFill>
              </a:rPr>
              <a:t>color</a:t>
            </a:r>
            <a:r>
              <a:rPr lang="en-US" sz="3600" dirty="0" smtClean="0"/>
              <a:t> each structure. </a:t>
            </a:r>
          </a:p>
          <a:p>
            <a:r>
              <a:rPr lang="en-US" sz="3600" dirty="0" smtClean="0"/>
              <a:t>Handout </a:t>
            </a:r>
            <a:r>
              <a:rPr lang="en-US" sz="3600" dirty="0"/>
              <a:t>the photosynthesis </a:t>
            </a:r>
            <a:r>
              <a:rPr lang="en-US" sz="3600" dirty="0" smtClean="0"/>
              <a:t>worksheet.</a:t>
            </a:r>
          </a:p>
          <a:p>
            <a:r>
              <a:rPr lang="en-US" sz="3600" u="sng" dirty="0" smtClean="0"/>
              <a:t>You will turn in all the work you have done today.</a:t>
            </a:r>
          </a:p>
          <a:p>
            <a:r>
              <a:rPr lang="en-US" sz="3600" u="sng" dirty="0" err="1" smtClean="0"/>
              <a:t>Eoc</a:t>
            </a:r>
            <a:r>
              <a:rPr lang="en-US" sz="3600" u="sng" dirty="0" smtClean="0"/>
              <a:t> review, </a:t>
            </a:r>
            <a:r>
              <a:rPr lang="en-US" sz="3600" u="sng" dirty="0" err="1" smtClean="0"/>
              <a:t>notes,both</a:t>
            </a:r>
            <a:r>
              <a:rPr lang="en-US" sz="3600" u="sng" dirty="0" smtClean="0"/>
              <a:t> diagrams &amp; photosynthesis worksheet</a:t>
            </a:r>
            <a:r>
              <a:rPr lang="en-US" sz="3600" dirty="0" smtClean="0"/>
              <a:t>!</a:t>
            </a:r>
            <a:endParaRPr lang="en-US" sz="3600" dirty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29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510724">
            <a:off x="149169" y="309703"/>
            <a:ext cx="5212080" cy="1474273"/>
          </a:xfrm>
        </p:spPr>
        <p:txBody>
          <a:bodyPr/>
          <a:lstStyle/>
          <a:p>
            <a:r>
              <a:rPr lang="en-US" sz="5400" dirty="0" smtClean="0">
                <a:solidFill>
                  <a:schemeClr val="tx1"/>
                </a:solidFill>
              </a:rPr>
              <a:t>Kingdom 	</a:t>
            </a:r>
            <a:r>
              <a:rPr lang="en-US" sz="5400" dirty="0" err="1" smtClean="0">
                <a:solidFill>
                  <a:schemeClr val="tx1"/>
                </a:solidFill>
              </a:rPr>
              <a:t>Animalia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514600"/>
            <a:ext cx="8156960" cy="1219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WHAT ARE SOME CHARACTERTICS OF THE KINGDOM?</a:t>
            </a: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60073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Prokaryotic or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0884" y="350983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Eukaryotic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12073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Multicellular</a:t>
            </a:r>
            <a:r>
              <a:rPr lang="en-US" sz="2000" dirty="0" smtClean="0"/>
              <a:t>  </a:t>
            </a:r>
            <a:r>
              <a:rPr lang="en-US" sz="2000" dirty="0" smtClean="0">
                <a:solidFill>
                  <a:schemeClr val="tx1"/>
                </a:solidFill>
              </a:rPr>
              <a:t>or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408464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Unicellular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4648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Cell wall or 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452084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cell wall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1084" y="527250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Autotropic</a:t>
            </a:r>
            <a:r>
              <a:rPr lang="en-US" sz="2400" dirty="0" smtClean="0">
                <a:solidFill>
                  <a:schemeClr val="tx1"/>
                </a:solidFill>
              </a:rPr>
              <a:t> or 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00300" y="52725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Hetrotrophic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5867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Examples…  Write a 2-3 sentence summary in your own words and answer the questions.  2-3 minutes   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2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  <p:bldP spid="9" grpId="0"/>
      <p:bldP spid="10" grpId="0"/>
      <p:bldP spid="10" grpId="1"/>
      <p:bldP spid="11" grpId="0"/>
      <p:bldP spid="12" grpId="0"/>
      <p:bldP spid="12" grpId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510724">
            <a:off x="252348" y="89499"/>
            <a:ext cx="5212080" cy="1474273"/>
          </a:xfrm>
        </p:spPr>
        <p:txBody>
          <a:bodyPr/>
          <a:lstStyle/>
          <a:p>
            <a:r>
              <a:rPr lang="en-US" sz="5400" dirty="0" smtClean="0">
                <a:solidFill>
                  <a:schemeClr val="tx1"/>
                </a:solidFill>
              </a:rPr>
              <a:t>Kingdom 	</a:t>
            </a:r>
            <a:br>
              <a:rPr lang="en-US" sz="5400" dirty="0" smtClean="0">
                <a:solidFill>
                  <a:schemeClr val="tx1"/>
                </a:solidFill>
              </a:rPr>
            </a:br>
            <a:r>
              <a:rPr lang="en-US" sz="5400" dirty="0" smtClean="0">
                <a:solidFill>
                  <a:schemeClr val="tx1"/>
                </a:solidFill>
              </a:rPr>
              <a:t>Eubacteria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280396"/>
            <a:ext cx="8156960" cy="1219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WHAT ARE SOME CHARACTERTICS OF THE KINGDOM?</a:t>
            </a: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60073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Eukaryotic or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0884" y="350983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Prokaryotic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12073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</a:t>
            </a:r>
            <a:r>
              <a:rPr lang="en-US" sz="2400" dirty="0" smtClean="0"/>
              <a:t>icellular</a:t>
            </a:r>
            <a:r>
              <a:rPr lang="en-US" sz="2000" dirty="0" smtClean="0"/>
              <a:t>  </a:t>
            </a:r>
            <a:r>
              <a:rPr lang="en-US" sz="2000" dirty="0" smtClean="0">
                <a:solidFill>
                  <a:schemeClr val="tx1"/>
                </a:solidFill>
              </a:rPr>
              <a:t>or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408464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multicellular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4648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No Cell wall or 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452084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  <a:r>
              <a:rPr lang="en-US" sz="2400" dirty="0" smtClean="0"/>
              <a:t>ell wall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1084" y="5272501"/>
            <a:ext cx="3938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Autotropic</a:t>
            </a:r>
            <a:r>
              <a:rPr lang="en-US" sz="2400" dirty="0" smtClean="0">
                <a:solidFill>
                  <a:schemeClr val="tx1"/>
                </a:solidFill>
              </a:rPr>
              <a:t> or heterotrophic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5276966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Both 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5751141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Examples… </a:t>
            </a:r>
            <a:r>
              <a:rPr lang="en-US" sz="2400" dirty="0" err="1" smtClean="0">
                <a:solidFill>
                  <a:schemeClr val="tx1"/>
                </a:solidFill>
              </a:rPr>
              <a:t>e.coli</a:t>
            </a:r>
            <a:r>
              <a:rPr lang="en-US" sz="2400" dirty="0" smtClean="0">
                <a:solidFill>
                  <a:schemeClr val="tx1"/>
                </a:solidFill>
              </a:rPr>
              <a:t>, strep, staph  Write a 2-3 sentence summary in your own words and answer the questions.  2-3 minutes   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38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  <p:bldP spid="9" grpId="0"/>
      <p:bldP spid="10" grpId="0"/>
      <p:bldP spid="10" grpId="1"/>
      <p:bldP spid="11" grpId="0"/>
      <p:bldP spid="12" grpId="0"/>
      <p:bldP spid="12" grpId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510724">
            <a:off x="149169" y="309703"/>
            <a:ext cx="5212080" cy="1474273"/>
          </a:xfrm>
        </p:spPr>
        <p:txBody>
          <a:bodyPr/>
          <a:lstStyle/>
          <a:p>
            <a:r>
              <a:rPr lang="en-US" sz="5400" dirty="0" smtClean="0">
                <a:solidFill>
                  <a:schemeClr val="tx1"/>
                </a:solidFill>
              </a:rPr>
              <a:t>Kingdom 	Plantae 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514600"/>
            <a:ext cx="8156960" cy="1219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WHAT ARE SOME CHARACTERTICS OF THE KINGDOM?</a:t>
            </a: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60073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Prokaryotic or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0884" y="350983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Eukaryotic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12073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Multicellular</a:t>
            </a:r>
            <a:r>
              <a:rPr lang="en-US" sz="2000" dirty="0" smtClean="0"/>
              <a:t>  </a:t>
            </a:r>
            <a:r>
              <a:rPr lang="en-US" sz="2000" dirty="0" smtClean="0">
                <a:solidFill>
                  <a:schemeClr val="tx1"/>
                </a:solidFill>
              </a:rPr>
              <a:t>or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408464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Unicellular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4648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No Cell wall or 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452084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cell wall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1084" y="527250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Hetero</a:t>
            </a:r>
            <a:r>
              <a:rPr lang="en-US" sz="2400" dirty="0" err="1" smtClean="0">
                <a:solidFill>
                  <a:schemeClr val="tx1"/>
                </a:solidFill>
              </a:rPr>
              <a:t>tropic</a:t>
            </a:r>
            <a:r>
              <a:rPr lang="en-US" sz="2400" dirty="0" smtClean="0">
                <a:solidFill>
                  <a:schemeClr val="tx1"/>
                </a:solidFill>
              </a:rPr>
              <a:t> or 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00300" y="52725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Autotrophic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5867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Examples…  Write a 2-3 sentence summary in your own words and answer the questions.  2-3 minutes   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38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  <p:bldP spid="9" grpId="0"/>
      <p:bldP spid="10" grpId="0"/>
      <p:bldP spid="10" grpId="1"/>
      <p:bldP spid="11" grpId="0"/>
      <p:bldP spid="12" grpId="0"/>
      <p:bldP spid="12" grpId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79762" y="874857"/>
            <a:ext cx="5212080" cy="2480029"/>
          </a:xfrm>
        </p:spPr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  <a:latin typeface="Algerian" pitchFamily="82" charset="0"/>
              </a:rPr>
              <a:t>Pass up your completed papers to the sub </a:t>
            </a:r>
            <a:r>
              <a:rPr lang="en-US" sz="4800" dirty="0" smtClean="0">
                <a:solidFill>
                  <a:schemeClr val="tx1"/>
                </a:solidFill>
                <a:latin typeface="Algerian" pitchFamily="82" charset="0"/>
                <a:sym typeface="Wingdings" pitchFamily="2" charset="2"/>
              </a:rPr>
              <a:t></a:t>
            </a:r>
            <a:endParaRPr lang="en-US" sz="4800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2514600"/>
            <a:ext cx="4648200" cy="3324687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Next class you will have  a test over ecology.  Study your review and be prepared to turn it in on Wednesday.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8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9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 smtClean="0"/>
              <a:t>2006-2007</a:t>
            </a:r>
            <a:endParaRPr lang="en-US" altLang="en-US" sz="1400" b="0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867400" y="3352800"/>
            <a:ext cx="1600200" cy="1447800"/>
            <a:chOff x="3696" y="2112"/>
            <a:chExt cx="1008" cy="912"/>
          </a:xfrm>
        </p:grpSpPr>
        <p:sp>
          <p:nvSpPr>
            <p:cNvPr id="3079" name="AutoShape 3"/>
            <p:cNvSpPr>
              <a:spLocks noChangeArrowheads="1"/>
            </p:cNvSpPr>
            <p:nvPr/>
          </p:nvSpPr>
          <p:spPr bwMode="auto">
            <a:xfrm>
              <a:off x="3744" y="2112"/>
              <a:ext cx="960" cy="672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 sz="1800"/>
            </a:p>
          </p:txBody>
        </p:sp>
        <p:sp>
          <p:nvSpPr>
            <p:cNvPr id="3080" name="Oval 4"/>
            <p:cNvSpPr>
              <a:spLocks noChangeArrowheads="1"/>
            </p:cNvSpPr>
            <p:nvPr/>
          </p:nvSpPr>
          <p:spPr bwMode="auto">
            <a:xfrm>
              <a:off x="3696" y="2688"/>
              <a:ext cx="288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081" name="Oval 5"/>
            <p:cNvSpPr>
              <a:spLocks noChangeArrowheads="1"/>
            </p:cNvSpPr>
            <p:nvPr/>
          </p:nvSpPr>
          <p:spPr bwMode="auto">
            <a:xfrm>
              <a:off x="3783" y="2736"/>
              <a:ext cx="288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457734" name="AutoShape 6"/>
          <p:cNvSpPr>
            <a:spLocks noChangeArrowheads="1"/>
          </p:cNvSpPr>
          <p:nvPr/>
        </p:nvSpPr>
        <p:spPr bwMode="auto">
          <a:xfrm>
            <a:off x="3733800" y="3276600"/>
            <a:ext cx="1828800" cy="1279525"/>
          </a:xfrm>
          <a:prstGeom prst="star16">
            <a:avLst>
              <a:gd name="adj" fmla="val 37500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07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2209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F116A"/>
                </a:solidFill>
              </a:rPr>
              <a:t>	</a:t>
            </a:r>
            <a:r>
              <a:rPr lang="en-US" altLang="en-US" smtClean="0"/>
              <a:t>Photosynthesis: Chapter 8</a:t>
            </a:r>
            <a:br>
              <a:rPr lang="en-US" altLang="en-US" smtClean="0"/>
            </a:br>
            <a:r>
              <a:rPr lang="en-US" altLang="en-US" smtClean="0"/>
              <a:t>	</a:t>
            </a:r>
            <a:r>
              <a:rPr lang="en-US" altLang="en-US" smtClean="0">
                <a:solidFill>
                  <a:srgbClr val="0C8F0F"/>
                </a:solidFill>
              </a:rPr>
              <a:t>Life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rgbClr val="660000"/>
                </a:solidFill>
              </a:rPr>
              <a:t>from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rgbClr val="CC0000"/>
                </a:solidFill>
              </a:rPr>
              <a:t>Light </a:t>
            </a:r>
            <a:r>
              <a:rPr lang="en-US" altLang="en-US" smtClean="0">
                <a:solidFill>
                  <a:srgbClr val="660000"/>
                </a:solidFill>
              </a:rPr>
              <a:t>and</a:t>
            </a:r>
            <a:r>
              <a:rPr lang="en-US" altLang="en-US" smtClean="0">
                <a:solidFill>
                  <a:srgbClr val="CC0000"/>
                </a:solidFill>
              </a:rPr>
              <a:t> </a:t>
            </a:r>
            <a:r>
              <a:rPr lang="en-US" altLang="en-US" smtClean="0">
                <a:solidFill>
                  <a:srgbClr val="0F116A"/>
                </a:solidFill>
              </a:rPr>
              <a:t>Air</a:t>
            </a:r>
            <a:endParaRPr lang="en-US" altLang="en-US" smtClean="0"/>
          </a:p>
        </p:txBody>
      </p:sp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0"/>
            <a:ext cx="1819275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6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577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577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57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280275" y="5011738"/>
            <a:ext cx="1281113" cy="1158875"/>
            <a:chOff x="3696" y="2112"/>
            <a:chExt cx="1008" cy="912"/>
          </a:xfrm>
        </p:grpSpPr>
        <p:sp>
          <p:nvSpPr>
            <p:cNvPr id="4106" name="AutoShape 10"/>
            <p:cNvSpPr>
              <a:spLocks noChangeArrowheads="1"/>
            </p:cNvSpPr>
            <p:nvPr/>
          </p:nvSpPr>
          <p:spPr bwMode="auto">
            <a:xfrm>
              <a:off x="3744" y="2112"/>
              <a:ext cx="960" cy="672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 sz="1800"/>
            </a:p>
          </p:txBody>
        </p:sp>
        <p:sp>
          <p:nvSpPr>
            <p:cNvPr id="4107" name="Oval 11"/>
            <p:cNvSpPr>
              <a:spLocks noChangeArrowheads="1"/>
            </p:cNvSpPr>
            <p:nvPr/>
          </p:nvSpPr>
          <p:spPr bwMode="auto">
            <a:xfrm>
              <a:off x="3696" y="2688"/>
              <a:ext cx="288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3783" y="2736"/>
              <a:ext cx="288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459784" name="AutoShape 8"/>
          <p:cNvSpPr>
            <a:spLocks noChangeArrowheads="1"/>
          </p:cNvSpPr>
          <p:nvPr/>
        </p:nvSpPr>
        <p:spPr bwMode="auto">
          <a:xfrm>
            <a:off x="5138738" y="4465638"/>
            <a:ext cx="1614487" cy="1130300"/>
          </a:xfrm>
          <a:prstGeom prst="star16">
            <a:avLst>
              <a:gd name="adj" fmla="val 37500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1. Energy needs of life</a:t>
            </a:r>
          </a:p>
        </p:txBody>
      </p:sp>
      <p:sp>
        <p:nvSpPr>
          <p:cNvPr id="4597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458200" cy="5486400"/>
          </a:xfrm>
        </p:spPr>
        <p:txBody>
          <a:bodyPr/>
          <a:lstStyle/>
          <a:p>
            <a:pPr eaLnBrk="1" hangingPunct="1"/>
            <a:r>
              <a:rPr lang="en-US" altLang="en-US" smtClean="0"/>
              <a:t>All life needs a constant input of energy</a:t>
            </a:r>
          </a:p>
          <a:p>
            <a:pPr lvl="1" eaLnBrk="1" hangingPunct="1"/>
            <a:r>
              <a:rPr lang="en-US" altLang="en-US" u="sng" smtClean="0">
                <a:solidFill>
                  <a:srgbClr val="000000"/>
                </a:solidFill>
              </a:rPr>
              <a:t>Heterotrophs (Animals)</a:t>
            </a:r>
            <a:endParaRPr lang="en-US" altLang="en-US" smtClean="0"/>
          </a:p>
          <a:p>
            <a:pPr marL="1085850" lvl="2" eaLnBrk="1" hangingPunct="1"/>
            <a:r>
              <a:rPr lang="en-US" altLang="en-US" sz="2600" smtClean="0"/>
              <a:t>get their energy from “eating others”</a:t>
            </a:r>
          </a:p>
          <a:p>
            <a:pPr marL="1428750" lvl="3" eaLnBrk="1" hangingPunct="1"/>
            <a:r>
              <a:rPr lang="en-US" altLang="en-US" sz="2200" smtClean="0"/>
              <a:t>eat food = other organisms = </a:t>
            </a:r>
            <a:r>
              <a:rPr lang="en-US" altLang="en-US" sz="2200" u="sng" smtClean="0">
                <a:solidFill>
                  <a:srgbClr val="CC0000"/>
                </a:solidFill>
              </a:rPr>
              <a:t>organic molecules</a:t>
            </a:r>
          </a:p>
          <a:p>
            <a:pPr marL="1085850" lvl="2" eaLnBrk="1" hangingPunct="1"/>
            <a:r>
              <a:rPr lang="en-US" altLang="en-US" sz="2600" smtClean="0"/>
              <a:t>make energy through </a:t>
            </a:r>
            <a:r>
              <a:rPr lang="en-US" altLang="en-US" sz="2600" u="sng" smtClean="0">
                <a:solidFill>
                  <a:srgbClr val="660000"/>
                </a:solidFill>
              </a:rPr>
              <a:t>respiration</a:t>
            </a:r>
            <a:endParaRPr lang="en-US" altLang="en-US" smtClean="0"/>
          </a:p>
          <a:p>
            <a:pPr lvl="1" eaLnBrk="1" hangingPunct="1"/>
            <a:r>
              <a:rPr lang="en-US" altLang="en-US" u="sng" smtClean="0">
                <a:solidFill>
                  <a:srgbClr val="0C8F0F"/>
                </a:solidFill>
              </a:rPr>
              <a:t>Autotrophs (Plants)</a:t>
            </a:r>
            <a:r>
              <a:rPr lang="en-US" altLang="en-US" smtClean="0"/>
              <a:t> </a:t>
            </a:r>
          </a:p>
          <a:p>
            <a:pPr marL="1085850" lvl="2" eaLnBrk="1" hangingPunct="1"/>
            <a:r>
              <a:rPr lang="en-US" altLang="en-US" sz="2600" smtClean="0"/>
              <a:t>get their energy from “self”</a:t>
            </a:r>
            <a:endParaRPr lang="en-US" altLang="en-US" smtClean="0"/>
          </a:p>
          <a:p>
            <a:pPr marL="1085850" lvl="2" eaLnBrk="1" hangingPunct="1"/>
            <a:r>
              <a:rPr lang="en-US" altLang="en-US" sz="2600" smtClean="0"/>
              <a:t>get their energy from sunlight</a:t>
            </a:r>
            <a:endParaRPr lang="en-US" altLang="en-US" sz="2600" smtClean="0">
              <a:solidFill>
                <a:srgbClr val="CC0000"/>
              </a:solidFill>
            </a:endParaRPr>
          </a:p>
          <a:p>
            <a:pPr marL="1085850" lvl="2" eaLnBrk="1" hangingPunct="1"/>
            <a:r>
              <a:rPr lang="en-US" altLang="en-US" sz="2600" smtClean="0"/>
              <a:t>build </a:t>
            </a:r>
            <a:r>
              <a:rPr lang="en-US" altLang="en-US" sz="2600" u="sng" smtClean="0">
                <a:solidFill>
                  <a:srgbClr val="CC0000"/>
                </a:solidFill>
              </a:rPr>
              <a:t>organic molecules</a:t>
            </a:r>
            <a:r>
              <a:rPr lang="en-US" altLang="en-US" sz="2600" smtClean="0"/>
              <a:t> (food) from CO</a:t>
            </a:r>
            <a:r>
              <a:rPr lang="en-US" altLang="en-US" sz="2600" baseline="-25000" smtClean="0"/>
              <a:t>2 </a:t>
            </a:r>
          </a:p>
          <a:p>
            <a:pPr marL="1085850" lvl="2" eaLnBrk="1" hangingPunct="1"/>
            <a:r>
              <a:rPr lang="en-US" altLang="en-US" sz="2600" smtClean="0"/>
              <a:t>make energy &amp; synthesize sugars through </a:t>
            </a:r>
            <a:r>
              <a:rPr lang="en-US" altLang="en-US" sz="2600" u="sng" smtClean="0">
                <a:solidFill>
                  <a:srgbClr val="0C8F0F"/>
                </a:solidFill>
              </a:rPr>
              <a:t>photosynthesis</a:t>
            </a:r>
          </a:p>
        </p:txBody>
      </p:sp>
      <p:sp>
        <p:nvSpPr>
          <p:cNvPr id="459780" name="AutoShape 4"/>
          <p:cNvSpPr>
            <a:spLocks noChangeArrowheads="1"/>
          </p:cNvSpPr>
          <p:nvPr/>
        </p:nvSpPr>
        <p:spPr bwMode="auto">
          <a:xfrm flipV="1">
            <a:off x="4384675" y="2590800"/>
            <a:ext cx="3235325" cy="30353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171" y="13464"/>
                </a:moveTo>
                <a:cubicBezTo>
                  <a:pt x="19445" y="12603"/>
                  <a:pt x="19585" y="11704"/>
                  <a:pt x="19585" y="10800"/>
                </a:cubicBezTo>
                <a:cubicBezTo>
                  <a:pt x="19585" y="5948"/>
                  <a:pt x="15651" y="2015"/>
                  <a:pt x="10800" y="2015"/>
                </a:cubicBezTo>
                <a:cubicBezTo>
                  <a:pt x="10659" y="2014"/>
                  <a:pt x="10518" y="2018"/>
                  <a:pt x="10377" y="2025"/>
                </a:cubicBezTo>
                <a:lnTo>
                  <a:pt x="10280" y="12"/>
                </a:lnTo>
                <a:cubicBezTo>
                  <a:pt x="10453" y="4"/>
                  <a:pt x="10626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911"/>
                  <a:pt x="21428" y="13016"/>
                  <a:pt x="21091" y="14075"/>
                </a:cubicBezTo>
                <a:lnTo>
                  <a:pt x="23663" y="14894"/>
                </a:lnTo>
                <a:lnTo>
                  <a:pt x="19006" y="17303"/>
                </a:lnTo>
                <a:lnTo>
                  <a:pt x="16598" y="12645"/>
                </a:lnTo>
                <a:lnTo>
                  <a:pt x="19171" y="13464"/>
                </a:lnTo>
                <a:close/>
              </a:path>
            </a:pathLst>
          </a:custGeom>
          <a:solidFill>
            <a:srgbClr val="CC0000">
              <a:alpha val="52156"/>
            </a:srgbClr>
          </a:solidFill>
          <a:ln w="9525">
            <a:solidFill>
              <a:srgbClr val="CC0000">
                <a:alpha val="52156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9781" name="Oval 5"/>
          <p:cNvSpPr>
            <a:spLocks noChangeArrowheads="1"/>
          </p:cNvSpPr>
          <p:nvPr/>
        </p:nvSpPr>
        <p:spPr bwMode="auto">
          <a:xfrm>
            <a:off x="1676400" y="5224547"/>
            <a:ext cx="3276600" cy="519112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59782" name="AutoShape 6"/>
          <p:cNvSpPr>
            <a:spLocks noChangeArrowheads="1"/>
          </p:cNvSpPr>
          <p:nvPr/>
        </p:nvSpPr>
        <p:spPr bwMode="auto">
          <a:xfrm flipV="1">
            <a:off x="4384675" y="2590800"/>
            <a:ext cx="3235325" cy="30353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171" y="13464"/>
                </a:moveTo>
                <a:cubicBezTo>
                  <a:pt x="19445" y="12603"/>
                  <a:pt x="19585" y="11704"/>
                  <a:pt x="19585" y="10800"/>
                </a:cubicBezTo>
                <a:cubicBezTo>
                  <a:pt x="19585" y="7523"/>
                  <a:pt x="17762" y="4520"/>
                  <a:pt x="14856" y="3007"/>
                </a:cubicBezTo>
                <a:lnTo>
                  <a:pt x="15786" y="1220"/>
                </a:lnTo>
                <a:cubicBezTo>
                  <a:pt x="19359" y="3079"/>
                  <a:pt x="21600" y="6772"/>
                  <a:pt x="21600" y="10800"/>
                </a:cubicBezTo>
                <a:cubicBezTo>
                  <a:pt x="21600" y="11911"/>
                  <a:pt x="21428" y="13016"/>
                  <a:pt x="21091" y="14075"/>
                </a:cubicBezTo>
                <a:lnTo>
                  <a:pt x="23663" y="14894"/>
                </a:lnTo>
                <a:lnTo>
                  <a:pt x="19006" y="17303"/>
                </a:lnTo>
                <a:lnTo>
                  <a:pt x="16598" y="12645"/>
                </a:lnTo>
                <a:lnTo>
                  <a:pt x="19171" y="13464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9783" name="Oval 7"/>
          <p:cNvSpPr>
            <a:spLocks noChangeArrowheads="1"/>
          </p:cNvSpPr>
          <p:nvPr/>
        </p:nvSpPr>
        <p:spPr bwMode="auto">
          <a:xfrm>
            <a:off x="5562600" y="2247900"/>
            <a:ext cx="2633662" cy="685800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55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9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9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9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9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9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9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97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97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9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9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9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9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9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597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597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597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597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84" grpId="0" animBg="1"/>
      <p:bldP spid="459779" grpId="0" build="p" autoUpdateAnimBg="0"/>
      <p:bldP spid="459780" grpId="0" animBg="1"/>
      <p:bldP spid="459781" grpId="0" animBg="1"/>
      <p:bldP spid="459782" grpId="0" animBg="1"/>
      <p:bldP spid="4597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Energy needs of life</a:t>
            </a:r>
          </a:p>
        </p:txBody>
      </p:sp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257800"/>
          </a:xfrm>
        </p:spPr>
        <p:txBody>
          <a:bodyPr/>
          <a:lstStyle/>
          <a:p>
            <a:pPr lvl="1" eaLnBrk="1" hangingPunct="1"/>
            <a:r>
              <a:rPr lang="en-US" altLang="en-US" smtClean="0">
                <a:solidFill>
                  <a:srgbClr val="000000"/>
                </a:solidFill>
              </a:rPr>
              <a:t>Heterotrophs</a:t>
            </a:r>
            <a:endParaRPr lang="en-US" altLang="en-US" smtClean="0"/>
          </a:p>
          <a:p>
            <a:pPr lvl="2" eaLnBrk="1" hangingPunct="1"/>
            <a:r>
              <a:rPr lang="en-US" altLang="en-US" u="sng" smtClean="0">
                <a:solidFill>
                  <a:srgbClr val="CC0000"/>
                </a:solidFill>
              </a:rPr>
              <a:t>consumers</a:t>
            </a:r>
            <a:endParaRPr lang="en-US" altLang="en-US" smtClean="0"/>
          </a:p>
          <a:p>
            <a:pPr lvl="2" eaLnBrk="1" hangingPunct="1"/>
            <a:r>
              <a:rPr lang="en-US" altLang="en-US" smtClean="0"/>
              <a:t>animals</a:t>
            </a:r>
          </a:p>
          <a:p>
            <a:pPr lvl="2" eaLnBrk="1" hangingPunct="1"/>
            <a:r>
              <a:rPr lang="en-US" altLang="en-US" smtClean="0"/>
              <a:t>fungi</a:t>
            </a:r>
          </a:p>
          <a:p>
            <a:pPr lvl="2" eaLnBrk="1" hangingPunct="1"/>
            <a:r>
              <a:rPr lang="en-US" altLang="en-US" smtClean="0"/>
              <a:t>most bacteria</a:t>
            </a:r>
          </a:p>
          <a:p>
            <a:pPr lvl="1" eaLnBrk="1" hangingPunct="1"/>
            <a:r>
              <a:rPr lang="en-US" altLang="en-US" smtClean="0">
                <a:solidFill>
                  <a:srgbClr val="0C8F0F"/>
                </a:solidFill>
              </a:rPr>
              <a:t>Autotrophs</a:t>
            </a:r>
            <a:r>
              <a:rPr lang="en-US" altLang="en-US" smtClean="0"/>
              <a:t> </a:t>
            </a:r>
          </a:p>
          <a:p>
            <a:pPr lvl="2" eaLnBrk="1" hangingPunct="1"/>
            <a:r>
              <a:rPr lang="en-US" altLang="en-US" u="sng" smtClean="0">
                <a:solidFill>
                  <a:srgbClr val="CC0000"/>
                </a:solidFill>
              </a:rPr>
              <a:t>producers</a:t>
            </a:r>
            <a:endParaRPr lang="en-US" altLang="en-US" smtClean="0"/>
          </a:p>
          <a:p>
            <a:pPr lvl="2" eaLnBrk="1" hangingPunct="1"/>
            <a:r>
              <a:rPr lang="en-US" altLang="en-US" smtClean="0"/>
              <a:t>plants</a:t>
            </a:r>
          </a:p>
          <a:p>
            <a:pPr lvl="2" eaLnBrk="1" hangingPunct="1"/>
            <a:r>
              <a:rPr lang="en-US" altLang="en-US" smtClean="0"/>
              <a:t>photosynthetic bacteria</a:t>
            </a:r>
            <a:br>
              <a:rPr lang="en-US" altLang="en-US" smtClean="0"/>
            </a:br>
            <a:r>
              <a:rPr lang="en-US" altLang="en-US" smtClean="0"/>
              <a:t>(blue-green algae)</a:t>
            </a: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6076950" y="1006475"/>
            <a:ext cx="2824163" cy="5534025"/>
            <a:chOff x="4080" y="1122"/>
            <a:chExt cx="1632" cy="3198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99" t="24001" r="17999" b="24001"/>
            <a:stretch>
              <a:fillRect/>
            </a:stretch>
          </p:blipFill>
          <p:spPr bwMode="auto">
            <a:xfrm>
              <a:off x="4080" y="1122"/>
              <a:ext cx="1632" cy="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2132"/>
              <a:ext cx="1632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234"/>
              <a:ext cx="1632" cy="1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029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154</TotalTime>
  <Words>809</Words>
  <Application>Microsoft Office PowerPoint</Application>
  <PresentationFormat>On-screen Show (4:3)</PresentationFormat>
  <Paragraphs>296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Angles</vt:lpstr>
      <vt:lpstr>EOC Reviews</vt:lpstr>
      <vt:lpstr>Dichotomous Keys </vt:lpstr>
      <vt:lpstr>Kingdom  Animalia </vt:lpstr>
      <vt:lpstr>Kingdom   Eubacteria</vt:lpstr>
      <vt:lpstr>Kingdom  Plantae </vt:lpstr>
      <vt:lpstr>Pass up your completed papers to the sub </vt:lpstr>
      <vt:lpstr> Photosynthesis: Chapter 8  Life from Light and Air</vt:lpstr>
      <vt:lpstr>1. Energy needs of life</vt:lpstr>
      <vt:lpstr>Energy needs of life</vt:lpstr>
      <vt:lpstr>2. How are they connected?</vt:lpstr>
      <vt:lpstr>Energy cycle</vt:lpstr>
      <vt:lpstr>3. What does it mean to be a plant</vt:lpstr>
      <vt:lpstr>4. Plant structure </vt:lpstr>
      <vt:lpstr>PowerPoint Presentation</vt:lpstr>
      <vt:lpstr>4. Plant structure </vt:lpstr>
      <vt:lpstr>5. Photosynthesis</vt:lpstr>
      <vt:lpstr>6. Light Reactions</vt:lpstr>
      <vt:lpstr>7. Calvin Cycle</vt:lpstr>
      <vt:lpstr>Handout diagram of the chloroplast. Let’s put both cycles all together.  </vt:lpstr>
      <vt:lpstr>Putting it all together</vt:lpstr>
      <vt:lpstr>PowerPoint Presentation</vt:lpstr>
    </vt:vector>
  </TitlesOfParts>
  <Company>AISD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EOC Reviews</dc:title>
  <dc:creator>AISD Employee</dc:creator>
  <cp:lastModifiedBy>AISD Employee</cp:lastModifiedBy>
  <cp:revision>17</cp:revision>
  <dcterms:created xsi:type="dcterms:W3CDTF">2014-04-07T01:45:01Z</dcterms:created>
  <dcterms:modified xsi:type="dcterms:W3CDTF">2014-04-07T04:19:09Z</dcterms:modified>
</cp:coreProperties>
</file>